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8" r:id="rId2"/>
  </p:sldMasterIdLst>
  <p:notesMasterIdLst>
    <p:notesMasterId r:id="rId64"/>
  </p:notesMasterIdLst>
  <p:handoutMasterIdLst>
    <p:handoutMasterId r:id="rId65"/>
  </p:handoutMasterIdLst>
  <p:sldIdLst>
    <p:sldId id="711" r:id="rId3"/>
    <p:sldId id="712" r:id="rId4"/>
    <p:sldId id="713" r:id="rId5"/>
    <p:sldId id="714" r:id="rId6"/>
    <p:sldId id="715" r:id="rId7"/>
    <p:sldId id="696" r:id="rId8"/>
    <p:sldId id="701" r:id="rId9"/>
    <p:sldId id="707" r:id="rId10"/>
    <p:sldId id="515" r:id="rId11"/>
    <p:sldId id="598" r:id="rId12"/>
    <p:sldId id="609" r:id="rId13"/>
    <p:sldId id="664" r:id="rId14"/>
    <p:sldId id="668" r:id="rId15"/>
    <p:sldId id="699" r:id="rId16"/>
    <p:sldId id="516" r:id="rId17"/>
    <p:sldId id="613" r:id="rId18"/>
    <p:sldId id="405" r:id="rId19"/>
    <p:sldId id="406" r:id="rId20"/>
    <p:sldId id="408" r:id="rId21"/>
    <p:sldId id="460" r:id="rId22"/>
    <p:sldId id="410" r:id="rId23"/>
    <p:sldId id="656" r:id="rId24"/>
    <p:sldId id="652" r:id="rId25"/>
    <p:sldId id="646" r:id="rId26"/>
    <p:sldId id="716" r:id="rId27"/>
    <p:sldId id="717" r:id="rId28"/>
    <p:sldId id="718" r:id="rId29"/>
    <p:sldId id="719" r:id="rId30"/>
    <p:sldId id="720" r:id="rId31"/>
    <p:sldId id="614" r:id="rId32"/>
    <p:sldId id="413" r:id="rId33"/>
    <p:sldId id="384" r:id="rId34"/>
    <p:sldId id="654" r:id="rId35"/>
    <p:sldId id="637" r:id="rId36"/>
    <p:sldId id="703" r:id="rId37"/>
    <p:sldId id="709" r:id="rId38"/>
    <p:sldId id="704" r:id="rId39"/>
    <p:sldId id="631" r:id="rId40"/>
    <p:sldId id="706" r:id="rId41"/>
    <p:sldId id="539" r:id="rId42"/>
    <p:sldId id="708" r:id="rId43"/>
    <p:sldId id="721" r:id="rId44"/>
    <p:sldId id="722" r:id="rId45"/>
    <p:sldId id="723" r:id="rId46"/>
    <p:sldId id="724" r:id="rId47"/>
    <p:sldId id="725" r:id="rId48"/>
    <p:sldId id="726" r:id="rId49"/>
    <p:sldId id="727" r:id="rId50"/>
    <p:sldId id="728" r:id="rId51"/>
    <p:sldId id="729" r:id="rId52"/>
    <p:sldId id="730" r:id="rId53"/>
    <p:sldId id="731" r:id="rId54"/>
    <p:sldId id="732" r:id="rId55"/>
    <p:sldId id="733" r:id="rId56"/>
    <p:sldId id="734" r:id="rId57"/>
    <p:sldId id="735" r:id="rId58"/>
    <p:sldId id="736" r:id="rId59"/>
    <p:sldId id="737" r:id="rId60"/>
    <p:sldId id="738" r:id="rId61"/>
    <p:sldId id="739" r:id="rId62"/>
    <p:sldId id="710" r:id="rId6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clrMru>
    <a:srgbClr val="8B0F0A"/>
    <a:srgbClr val="F5F5DA"/>
    <a:srgbClr val="C3D69B"/>
    <a:srgbClr val="2F24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>
        <p:scale>
          <a:sx n="100" d="100"/>
          <a:sy n="100" d="100"/>
        </p:scale>
        <p:origin x="-972" y="-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3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F2A4BE6E-E9AE-8340-8D80-67BC35BF3814}" type="datetime1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08FFA71E-1584-DE40-8112-93F193FBB8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60708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5580796D-0312-9A4A-AD0D-50343A4E006E}" type="datetime1">
              <a:rPr lang="en-US"/>
              <a:pPr>
                <a:defRPr/>
              </a:pPr>
              <a:t>1/24/2015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E50E609E-E8D3-7341-9173-2B1EA0EA0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33566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F9D0CE26-0361-414C-90C9-5EFABCBC4EFB}" type="slidenum">
              <a:rPr lang="en-US" sz="1200" b="0">
                <a:solidFill>
                  <a:prstClr val="black"/>
                </a:solidFill>
                <a:latin typeface="Times New Roman" charset="0"/>
              </a:rPr>
              <a:pPr eaLnBrk="1" hangingPunct="1"/>
              <a:t>1</a:t>
            </a:fld>
            <a:endParaRPr lang="en-US" sz="1200" b="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9519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think of this as normal.  Everyone else thinks</a:t>
            </a:r>
            <a:r>
              <a:rPr lang="en-US" baseline="0" dirty="0" smtClean="0"/>
              <a:t> this is insanity!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3745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separate issues:</a:t>
            </a:r>
          </a:p>
          <a:p>
            <a:r>
              <a:rPr lang="en-US" dirty="0" smtClean="0"/>
              <a:t>	Support abstractions:</a:t>
            </a:r>
            <a:r>
              <a:rPr lang="en-US" baseline="0" dirty="0" smtClean="0"/>
              <a:t> separation of concerns</a:t>
            </a:r>
          </a:p>
          <a:p>
            <a:r>
              <a:rPr lang="en-US" baseline="0" dirty="0" smtClean="0"/>
              <a:t>	Putting them together: programmer has less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2648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“distributed state”?  Because the communication in control</a:t>
            </a:r>
            <a:r>
              <a:rPr lang="en-US" baseline="0" dirty="0" smtClean="0"/>
              <a:t> programs is ALL directed towards collecting/disseminating/or calculating on distributed state.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Tell you how later, but this is the purpose of the abstractions…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374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1034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8" charset="0"/>
                <a:ea typeface="ＭＳ Ｐゴシック" pitchFamily="34" charset="-128"/>
                <a:sym typeface="Wingdings" pitchFamily="2" charset="2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B64D51-0E5E-4E49-A288-6BC085801DF0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8" charset="0"/>
                <a:ea typeface="ＭＳ Ｐゴシック" pitchFamily="34" charset="-128"/>
                <a:sym typeface="Wingdings" pitchFamily="2" charset="2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829AEA-802D-4C86-A2E9-63952D6FBDC3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8" charset="0"/>
                <a:ea typeface="ＭＳ Ｐゴシック" pitchFamily="34" charset="-128"/>
                <a:sym typeface="Wingdings" pitchFamily="2" charset="2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2BEC8D-0B4E-477D-9920-01D6615FBD55}" type="slidenum">
              <a:rPr lang="en-US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6452B7-CDFB-41AB-BC20-44502A8C0831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Project 2 would have been trivial: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Dijkstra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on a graph.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42F712-0660-4881-A1FC-0354020E5B24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Stop.  Does everyone</a:t>
            </a:r>
            <a:r>
              <a:rPr lang="en-US" baseline="0" dirty="0" smtClean="0"/>
              <a:t> get this.  Unless I see everyone’s hands up, I am not going further.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8887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 VMs.  Virtualizing network with abstractions, rather than physical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3203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access control?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6446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3904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Clean separation of concerns; the modularity we were seeking</a:t>
            </a:r>
          </a:p>
          <a:p>
            <a:endParaRPr lang="en-US" dirty="0" smtClean="0"/>
          </a:p>
          <a:p>
            <a:r>
              <a:rPr lang="en-US" dirty="0" smtClean="0"/>
              <a:t> independent innovation, rich ecosystem, etc.</a:t>
            </a:r>
          </a:p>
          <a:p>
            <a:endParaRPr lang="en-US" dirty="0" smtClean="0"/>
          </a:p>
          <a:p>
            <a:r>
              <a:rPr lang="en-US" sz="2800" b="1" dirty="0" smtClean="0"/>
              <a:t>Innovation</a:t>
            </a:r>
            <a:r>
              <a:rPr lang="en-US" dirty="0" smtClean="0"/>
              <a:t> is the true value proposition</a:t>
            </a:r>
            <a:r>
              <a:rPr lang="en-US" baseline="0" dirty="0" smtClean="0"/>
              <a:t> of SDN!</a:t>
            </a:r>
          </a:p>
          <a:p>
            <a:r>
              <a:rPr lang="en-US" baseline="0" dirty="0" smtClean="0"/>
              <a:t>	by enterprises</a:t>
            </a:r>
          </a:p>
          <a:p>
            <a:r>
              <a:rPr lang="en-US" baseline="0" dirty="0" smtClean="0"/>
              <a:t>	by ecosystem as a whole….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a tie between abstractions and innovation, and between abstractions and science.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0529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A80521-AC23-422B-8B08-CA1AE129B385}" type="slidenum">
              <a:rPr lang="en-US">
                <a:latin typeface="Arial" pitchFamily="34" charset="0"/>
              </a:rPr>
              <a:pPr/>
              <a:t>53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08EE5A-D55A-40B9-BEB7-83414D0179EE}" type="slidenum">
              <a:rPr lang="en-US">
                <a:latin typeface="Arial" pitchFamily="34" charset="0"/>
              </a:rPr>
              <a:pPr/>
              <a:t>54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42F712-0660-4881-A1FC-0354020E5B24}" type="slidenum">
              <a:rPr lang="en-US"/>
              <a:pPr/>
              <a:t>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8A8F11-0F20-48FD-85AB-300BFFEF4606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E9F15-1500-F743-838E-222B618D7CE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8913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Martin’s role</a:t>
            </a:r>
          </a:p>
          <a:p>
            <a:r>
              <a:rPr lang="en-US" dirty="0" smtClean="0"/>
              <a:t>Past is prologue</a:t>
            </a:r>
          </a:p>
          <a:p>
            <a:r>
              <a:rPr lang="en-US" dirty="0" smtClean="0"/>
              <a:t>This talk is about the future, but we should first learn from the past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7166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995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</a:t>
            </a:r>
            <a:r>
              <a:rPr lang="en-US" dirty="0" err="1" smtClean="0"/>
              <a:t>sysadmins</a:t>
            </a:r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2267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</a:t>
            </a:r>
            <a:r>
              <a:rPr lang="en-US" baseline="0" dirty="0" smtClean="0"/>
              <a:t> contrast.  People who understand details of networks are still the recognized networking “experts”.  But k</a:t>
            </a:r>
            <a:r>
              <a:rPr lang="en-US" dirty="0" smtClean="0"/>
              <a:t>ernel hackers no longer king of coders.  In fact, they have</a:t>
            </a:r>
            <a:r>
              <a:rPr lang="en-US" baseline="0" dirty="0" smtClean="0"/>
              <a:t> become somewhat anachronistic.  Ruby on Rails programmers earn millions throwing together web services while kernel hackers live in their parents’ basement…..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0E609E-E8D3-7341-9173-2B1EA0EA0FF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604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39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78357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348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464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464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998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305300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4305300" cy="2660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956050"/>
            <a:ext cx="4305300" cy="2660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178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15240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4305300" cy="2660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4305300" cy="2660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28600" y="3956050"/>
            <a:ext cx="4305300" cy="2660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6300" y="3956050"/>
            <a:ext cx="4305300" cy="2660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50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5105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rgbClr val="1E1E1E"/>
              </a:buClr>
              <a:defRPr sz="2400">
                <a:solidFill>
                  <a:srgbClr val="1E1E1E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2000">
                <a:solidFill>
                  <a:srgbClr val="1E1E1E"/>
                </a:solidFill>
              </a:defRPr>
            </a:lvl2pPr>
            <a:lvl3pPr>
              <a:buFont typeface="Arial" pitchFamily="34" charset="0"/>
              <a:buChar char="»"/>
              <a:defRPr sz="1800">
                <a:solidFill>
                  <a:srgbClr val="404040"/>
                </a:solidFill>
              </a:defRPr>
            </a:lvl3pPr>
            <a:lvl4pPr>
              <a:buClr>
                <a:srgbClr val="404040"/>
              </a:buClr>
              <a:buFont typeface="Wingdings" pitchFamily="2" charset="2"/>
              <a:buChar char="§"/>
              <a:defRPr sz="1600">
                <a:solidFill>
                  <a:srgbClr val="404040"/>
                </a:solidFill>
              </a:defRPr>
            </a:lvl4pPr>
            <a:lvl5pPr>
              <a:buFont typeface="Wingdings" pitchFamily="2" charset="2"/>
              <a:buChar char="Ø"/>
              <a:defRPr sz="16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155448"/>
            <a:ext cx="8229601" cy="563562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7878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351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52400" y="1143000"/>
            <a:ext cx="8839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>
              <a:defRPr/>
            </a:pPr>
            <a:endParaRPr lang="en-US" sz="2000" b="1">
              <a:solidFill>
                <a:srgbClr val="000000"/>
              </a:solidFill>
              <a:latin typeface="Courier New" charset="0"/>
              <a:ea typeface="Arial"/>
              <a:cs typeface="Arial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381000" y="1143000"/>
            <a:ext cx="0" cy="55626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>
              <a:defRPr/>
            </a:pPr>
            <a:endParaRPr lang="en-US" sz="2000" b="1">
              <a:solidFill>
                <a:srgbClr val="000000"/>
              </a:solidFill>
              <a:latin typeface="Courier New" charset="0"/>
              <a:ea typeface="Arial"/>
              <a:cs typeface="Arial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oundRect">
            <a:avLst>
              <a:gd name="adj" fmla="val 4144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>
              <a:defRPr/>
            </a:pPr>
            <a:endParaRPr lang="en-US" sz="2000" b="1">
              <a:solidFill>
                <a:srgbClr val="000000"/>
              </a:solidFill>
              <a:latin typeface="Courier New" charset="0"/>
              <a:ea typeface="Arial"/>
              <a:cs typeface="Arial"/>
            </a:endParaRPr>
          </a:p>
        </p:txBody>
      </p:sp>
      <p:sp>
        <p:nvSpPr>
          <p:cNvPr id="65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5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CBFF3A6-1665-9845-867A-CA7A33AA455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70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4A0A2D-594B-8E49-B425-D639F4F9ACC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4833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81B093-4EA2-7741-BD85-5FBD756D507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4063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2192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B05A-D753-B245-8877-DD266B56CB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591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580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4C7A69-4413-9847-9F25-EFF56836685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0906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2345B8-2E11-6D46-810E-66FDDB94BDB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446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3DC797-15E9-4142-9092-34BBA509F40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8247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673234-4214-C84D-8D13-D3EB26A12B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39516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D16065-09C1-4645-B7F5-1FED2BF48AB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9007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493591-D99F-2646-9094-F1C04ACE95F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2538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81000"/>
            <a:ext cx="215265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630555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52D55-E885-C048-B8BB-3578C4A333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030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4"/>
          <p:cNvCxnSpPr>
            <a:cxnSpLocks noChangeShapeType="1"/>
          </p:cNvCxnSpPr>
          <p:nvPr userDrawn="1"/>
        </p:nvCxnSpPr>
        <p:spPr bwMode="auto">
          <a:xfrm>
            <a:off x="0" y="762000"/>
            <a:ext cx="9144000" cy="0"/>
          </a:xfrm>
          <a:prstGeom prst="line">
            <a:avLst/>
          </a:prstGeom>
          <a:noFill/>
          <a:ln w="3175" cmpd="sng">
            <a:solidFill>
              <a:schemeClr val="accent1">
                <a:lumMod val="20000"/>
                <a:lumOff val="8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xmlns="" val="221867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04261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30530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305300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992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3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00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024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16658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9" tIns="44446" rIns="90479" bIns="4444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43000"/>
            <a:ext cx="87630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9" tIns="44446" rIns="90479" bIns="44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8305800" y="6540500"/>
            <a:ext cx="6858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9" tIns="44446" rIns="90479" bIns="44446">
            <a:spAutoFit/>
          </a:bodyPr>
          <a:lstStyle/>
          <a:p>
            <a:pPr algn="r"/>
            <a:fld id="{70A8579D-E144-A04C-BF74-DA2813F75D05}" type="slidenum">
              <a:rPr lang="en-US"/>
              <a:pPr algn="r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26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7" r:id="rId1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32" charset="-128"/>
          <a:cs typeface="ＭＳ Ｐゴシック" pitchFamily="32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3" charset="0"/>
          <a:ea typeface="ＭＳ Ｐゴシック" pitchFamily="32" charset="-128"/>
          <a:cs typeface="ＭＳ Ｐゴシック" pitchFamily="32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3" charset="0"/>
          <a:ea typeface="ＭＳ Ｐゴシック" pitchFamily="32" charset="-128"/>
          <a:cs typeface="ＭＳ Ｐゴシック" pitchFamily="32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3" charset="0"/>
          <a:ea typeface="ＭＳ Ｐゴシック" pitchFamily="32" charset="-128"/>
          <a:cs typeface="ＭＳ Ｐゴシック" pitchFamily="32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3" charset="0"/>
          <a:ea typeface="ＭＳ Ｐゴシック" pitchFamily="32" charset="-128"/>
          <a:cs typeface="ＭＳ Ｐゴシック" pitchFamily="32" charset="-128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3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3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3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3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115000"/>
        <a:buFont typeface="Times" charset="0"/>
        <a:buChar char="•"/>
        <a:defRPr sz="2800">
          <a:solidFill>
            <a:schemeClr val="tx1"/>
          </a:solidFill>
          <a:latin typeface="+mn-lt"/>
          <a:ea typeface="ＭＳ Ｐゴシック" pitchFamily="32" charset="-128"/>
          <a:cs typeface="ＭＳ Ｐゴシック" pitchFamily="32" charset="-128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-"/>
        <a:defRPr sz="2400">
          <a:solidFill>
            <a:srgbClr val="8B0F0A"/>
          </a:solidFill>
          <a:latin typeface="+mn-lt"/>
          <a:ea typeface="ＭＳ Ｐゴシック" pitchFamily="33" charset="-128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rgbClr val="008000"/>
          </a:solidFill>
          <a:latin typeface="+mn-lt"/>
          <a:ea typeface="ヒラギノ角ゴ Pro W3" charset="-128"/>
          <a:cs typeface="ヒラギノ角ゴ Pro W3" pitchFamily="-65" charset="-128"/>
        </a:defRPr>
      </a:lvl3pPr>
      <a:lvl4pPr marL="1541463" indent="-1698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60000"/>
        <a:buFont typeface="Monotype Sorts" charset="0"/>
        <a:buChar char="¢"/>
        <a:defRPr sz="20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  <a:cs typeface="ＭＳ Ｐゴシック" pitchFamily="34" charset="-128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3" charset="-128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3" charset="-128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3" charset="-128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3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324600"/>
            <a:ext cx="91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charset="0"/>
              </a:defRPr>
            </a:lvl1pPr>
          </a:lstStyle>
          <a:p>
            <a:pPr algn="r" defTabSz="914400"/>
            <a:fld id="{7FB3BC06-7BDD-DA47-A8FF-351417EA07B4}" type="slidenum">
              <a:rPr lang="en-US">
                <a:solidFill>
                  <a:srgbClr val="000000"/>
                </a:solidFill>
                <a:cs typeface="Arial" charset="0"/>
              </a:rPr>
              <a:pPr algn="r" defTabSz="914400"/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152400" y="1143000"/>
            <a:ext cx="8839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>
              <a:defRPr/>
            </a:pPr>
            <a:endParaRPr lang="en-US" sz="2000" b="1">
              <a:solidFill>
                <a:srgbClr val="000000"/>
              </a:solidFill>
              <a:latin typeface="Courier New" charset="0"/>
              <a:ea typeface="Arial"/>
              <a:cs typeface="Arial"/>
            </a:endParaRPr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381000" y="1143000"/>
            <a:ext cx="0" cy="55626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>
              <a:defRPr/>
            </a:pPr>
            <a:endParaRPr lang="en-US" sz="2000" b="1">
              <a:solidFill>
                <a:srgbClr val="000000"/>
              </a:solidFill>
              <a:latin typeface="Courier New" charset="0"/>
              <a:ea typeface="Arial"/>
              <a:cs typeface="Arial"/>
            </a:endParaRPr>
          </a:p>
        </p:txBody>
      </p:sp>
      <p:sp>
        <p:nvSpPr>
          <p:cNvPr id="63496" name="AutoShape 8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oundRect">
            <a:avLst>
              <a:gd name="adj" fmla="val 4144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 defTabSz="914400">
              <a:defRPr/>
            </a:pPr>
            <a:endParaRPr lang="en-US" sz="2000" b="1">
              <a:solidFill>
                <a:srgbClr val="000000"/>
              </a:solidFill>
              <a:latin typeface="Courier New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53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</a:defRPr>
      </a:lvl9pPr>
    </p:titleStyle>
    <p:bodyStyle>
      <a:lvl1pPr marL="223838" indent="-223838" algn="l" rtl="0" eaLnBrk="0" fontAlgn="base" hangingPunct="0">
        <a:spcBef>
          <a:spcPct val="5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63563" indent="-223838" algn="l" rtl="0" eaLnBrk="0" fontAlgn="base" hangingPunct="0">
        <a:spcBef>
          <a:spcPct val="10000"/>
        </a:spcBef>
        <a:spcAft>
          <a:spcPct val="0"/>
        </a:spcAft>
        <a:buFont typeface="Helvetica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911225" indent="-233363" algn="l" rtl="0" eaLnBrk="0" fontAlgn="base" hangingPunct="0">
        <a:spcBef>
          <a:spcPct val="10000"/>
        </a:spcBef>
        <a:spcAft>
          <a:spcPct val="0"/>
        </a:spcAft>
        <a:buChar char="o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258888" indent="-233363" algn="l" rtl="0" eaLnBrk="0" fontAlgn="base" hangingPunct="0">
        <a:spcBef>
          <a:spcPct val="10000"/>
        </a:spcBef>
        <a:spcAft>
          <a:spcPct val="0"/>
        </a:spcAft>
        <a:buChar char="•"/>
        <a:defRPr sz="2000">
          <a:solidFill>
            <a:schemeClr val="accent2"/>
          </a:solidFill>
          <a:latin typeface="+mj-lt"/>
          <a:ea typeface="+mn-ea"/>
          <a:cs typeface="+mn-cs"/>
        </a:defRPr>
      </a:lvl4pPr>
      <a:lvl5pPr marL="1597025" indent="-223838" algn="l" rtl="0" eaLnBrk="0" fontAlgn="base" hangingPunct="0">
        <a:spcBef>
          <a:spcPct val="1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  <a:ea typeface="+mn-ea"/>
          <a:cs typeface="+mn-cs"/>
        </a:defRPr>
      </a:lvl5pPr>
      <a:lvl6pPr marL="2054225" indent="-223838" algn="l" rtl="0" eaLnBrk="0" fontAlgn="base" hangingPunct="0">
        <a:spcBef>
          <a:spcPct val="1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  <a:ea typeface="+mn-ea"/>
          <a:cs typeface="+mn-cs"/>
        </a:defRPr>
      </a:lvl6pPr>
      <a:lvl7pPr marL="2511425" indent="-223838" algn="l" rtl="0" eaLnBrk="0" fontAlgn="base" hangingPunct="0">
        <a:spcBef>
          <a:spcPct val="1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  <a:ea typeface="+mn-ea"/>
          <a:cs typeface="+mn-cs"/>
        </a:defRPr>
      </a:lvl7pPr>
      <a:lvl8pPr marL="2968625" indent="-223838" algn="l" rtl="0" eaLnBrk="0" fontAlgn="base" hangingPunct="0">
        <a:spcBef>
          <a:spcPct val="1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  <a:ea typeface="+mn-ea"/>
          <a:cs typeface="+mn-cs"/>
        </a:defRPr>
      </a:lvl8pPr>
      <a:lvl9pPr marL="3425825" indent="-223838" algn="l" rtl="0" eaLnBrk="0" fontAlgn="base" hangingPunct="0">
        <a:spcBef>
          <a:spcPct val="1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4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3E1A0D6B-30D6-704B-A190-0595DA43D5C4}" type="slidenum">
              <a:rPr lang="en-US" sz="1400" b="0">
                <a:solidFill>
                  <a:srgbClr val="000000"/>
                </a:solidFill>
                <a:latin typeface="Times New Roman" charset="0"/>
              </a:rPr>
              <a:pPr eaLnBrk="1" hangingPunct="1"/>
              <a:t>1</a:t>
            </a:fld>
            <a:endParaRPr lang="en-US" sz="1400" b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9100" y="2514600"/>
            <a:ext cx="8559800" cy="114300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Software-Defined Networking (SDN)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9268" name="Picture 5" descr="j030052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1188" y="395288"/>
            <a:ext cx="2957512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168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to Internet Success</a:t>
            </a:r>
            <a:r>
              <a:rPr lang="en-US" dirty="0"/>
              <a:t>: </a:t>
            </a:r>
            <a:r>
              <a:rPr lang="en-US" dirty="0" smtClean="0"/>
              <a:t>Layers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567839"/>
            <a:ext cx="2705100" cy="423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285919"/>
            <a:ext cx="55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0" dirty="0">
                <a:solidFill>
                  <a:srgbClr val="000000"/>
                </a:solidFill>
                <a:latin typeface="Arial"/>
                <a:ea typeface="ＭＳ Ｐゴシック" pitchFamily="32" charset="-128"/>
                <a:cs typeface="ＭＳ Ｐゴシック" pitchFamily="32" charset="-128"/>
              </a:rPr>
              <a:t>Applications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43100" y="3907135"/>
            <a:ext cx="191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 pitchFamily="32" charset="-128"/>
                <a:cs typeface="ＭＳ Ｐゴシック" pitchFamily="32" charset="-128"/>
              </a:rPr>
              <a:t>…built on…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4700" y="2823889"/>
            <a:ext cx="191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 pitchFamily="32" charset="-128"/>
                <a:cs typeface="ＭＳ Ｐゴシック" pitchFamily="32" charset="-128"/>
              </a:rPr>
              <a:t>…built on…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4700" y="1796439"/>
            <a:ext cx="191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 pitchFamily="32" charset="-128"/>
                <a:cs typeface="ＭＳ Ｐゴシック" pitchFamily="32" charset="-128"/>
              </a:rPr>
              <a:t>…built on…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43100" y="5052367"/>
            <a:ext cx="191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 pitchFamily="32" charset="-128"/>
                <a:cs typeface="ＭＳ Ｐゴシック" pitchFamily="32" charset="-128"/>
              </a:rPr>
              <a:t>…built on…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70804"/>
            <a:ext cx="55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0" dirty="0" smtClean="0">
                <a:solidFill>
                  <a:srgbClr val="000000"/>
                </a:solidFill>
                <a:latin typeface="Arial"/>
                <a:ea typeface="ＭＳ Ｐゴシック" pitchFamily="32" charset="-128"/>
                <a:cs typeface="ＭＳ Ｐゴシック" pitchFamily="32" charset="-128"/>
              </a:rPr>
              <a:t>Reliable (or unreliable) transport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298254"/>
            <a:ext cx="55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0" dirty="0" smtClean="0">
                <a:solidFill>
                  <a:srgbClr val="000000"/>
                </a:solidFill>
                <a:latin typeface="Arial"/>
                <a:ea typeface="ＭＳ Ｐゴシック" pitchFamily="32" charset="-128"/>
                <a:cs typeface="ＭＳ Ｐゴシック" pitchFamily="32" charset="-128"/>
              </a:rPr>
              <a:t>Best-effort global packet delivery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4368800"/>
            <a:ext cx="55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0" dirty="0" smtClean="0">
                <a:solidFill>
                  <a:srgbClr val="000000"/>
                </a:solidFill>
                <a:latin typeface="Arial"/>
                <a:ea typeface="ＭＳ Ｐゴシック" pitchFamily="32" charset="-128"/>
                <a:cs typeface="ＭＳ Ｐゴシック" pitchFamily="32" charset="-128"/>
              </a:rPr>
              <a:t>Best-effort local packet delivery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5552132"/>
            <a:ext cx="55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0" dirty="0" smtClean="0">
                <a:solidFill>
                  <a:srgbClr val="000000"/>
                </a:solidFill>
                <a:latin typeface="Arial"/>
                <a:ea typeface="ＭＳ Ｐゴシック" pitchFamily="32" charset="-128"/>
                <a:cs typeface="ＭＳ Ｐゴシック" pitchFamily="32" charset="-128"/>
              </a:rPr>
              <a:t>Physical transfer of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861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Layering So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54737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Decomposed delivery into fundamental components</a:t>
            </a:r>
          </a:p>
          <a:p>
            <a:endParaRPr lang="en-US" dirty="0"/>
          </a:p>
          <a:p>
            <a:r>
              <a:rPr lang="en-US" dirty="0"/>
              <a:t>Independent but compatible </a:t>
            </a:r>
            <a:r>
              <a:rPr lang="en-US" b="1" dirty="0" smtClean="0"/>
              <a:t>innovation</a:t>
            </a:r>
            <a:r>
              <a:rPr lang="en-US" dirty="0" smtClean="0"/>
              <a:t> at each layer</a:t>
            </a:r>
          </a:p>
          <a:p>
            <a:endParaRPr lang="en-US" dirty="0"/>
          </a:p>
          <a:p>
            <a:r>
              <a:rPr lang="en-US" dirty="0" smtClean="0"/>
              <a:t>A practical success of unprecedented proportions…</a:t>
            </a:r>
          </a:p>
          <a:p>
            <a:endParaRPr lang="en-US" dirty="0"/>
          </a:p>
          <a:p>
            <a:r>
              <a:rPr lang="en-US" b="1" dirty="0" smtClean="0"/>
              <a:t>…but an academic failure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940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an Artifact, Not a Discipline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Other fields in “systems”</a:t>
            </a:r>
            <a:r>
              <a:rPr lang="en-US" dirty="0" smtClean="0"/>
              <a:t>: OS, DB, DS, etc.</a:t>
            </a:r>
            <a:endParaRPr lang="en-US" dirty="0"/>
          </a:p>
          <a:p>
            <a:pPr lvl="1"/>
            <a:r>
              <a:rPr lang="en-US" dirty="0"/>
              <a:t>Teach basic principles</a:t>
            </a:r>
          </a:p>
          <a:p>
            <a:pPr lvl="1"/>
            <a:r>
              <a:rPr lang="en-US" dirty="0"/>
              <a:t>Are easily managed</a:t>
            </a:r>
          </a:p>
          <a:p>
            <a:pPr lvl="1"/>
            <a:r>
              <a:rPr lang="en-US" dirty="0"/>
              <a:t>Continue to evolve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Networking:</a:t>
            </a:r>
          </a:p>
          <a:p>
            <a:pPr lvl="1"/>
            <a:r>
              <a:rPr lang="en-US" dirty="0"/>
              <a:t>Teach big bag of </a:t>
            </a:r>
            <a:r>
              <a:rPr lang="en-US" dirty="0" smtClean="0"/>
              <a:t>protocols</a:t>
            </a:r>
            <a:endParaRPr lang="en-US" dirty="0"/>
          </a:p>
          <a:p>
            <a:pPr lvl="1"/>
            <a:r>
              <a:rPr lang="en-US" dirty="0" smtClean="0"/>
              <a:t>Notoriously </a:t>
            </a:r>
            <a:r>
              <a:rPr lang="en-US" dirty="0"/>
              <a:t>difficult to manage</a:t>
            </a:r>
          </a:p>
          <a:p>
            <a:pPr lvl="1"/>
            <a:r>
              <a:rPr lang="en-US" dirty="0"/>
              <a:t>Evolves very slowly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764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Why Does Networking Lag Behind?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Networks used to be simple: Ethernet, IP, TCP….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New </a:t>
            </a:r>
            <a:r>
              <a:rPr lang="en-US" b="1" dirty="0" smtClean="0"/>
              <a:t>control</a:t>
            </a:r>
            <a:r>
              <a:rPr lang="en-US" dirty="0" smtClean="0"/>
              <a:t> requirements led to great complexity</a:t>
            </a:r>
          </a:p>
          <a:p>
            <a:pPr lvl="1"/>
            <a:r>
              <a:rPr lang="en-US" dirty="0" smtClean="0"/>
              <a:t>Isolation 	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VLANs, ACLs</a:t>
            </a:r>
            <a:endParaRPr lang="en-US" dirty="0"/>
          </a:p>
          <a:p>
            <a:pPr lvl="1"/>
            <a:r>
              <a:rPr lang="en-US" dirty="0"/>
              <a:t>Traffic engineering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	</a:t>
            </a:r>
            <a:r>
              <a:rPr lang="en-US" dirty="0" smtClean="0">
                <a:cs typeface="Wingdings"/>
                <a:sym typeface="Wingdings"/>
              </a:rPr>
              <a:t>MPLS, ECMP, Weights</a:t>
            </a:r>
            <a:endParaRPr lang="en-US" dirty="0" smtClean="0"/>
          </a:p>
          <a:p>
            <a:pPr lvl="1"/>
            <a:r>
              <a:rPr lang="en-US" dirty="0" smtClean="0"/>
              <a:t>Packet processing</a:t>
            </a:r>
            <a:r>
              <a:rPr lang="en-US" dirty="0"/>
              <a:t>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	</a:t>
            </a:r>
            <a:r>
              <a:rPr lang="en-US" dirty="0" smtClean="0">
                <a:cs typeface="Wingdings"/>
                <a:sym typeface="Wingdings"/>
              </a:rPr>
              <a:t>Firewalls, NATs, </a:t>
            </a:r>
            <a:r>
              <a:rPr lang="en-US" dirty="0" err="1" smtClean="0">
                <a:cs typeface="Wingdings"/>
                <a:sym typeface="Wingdings"/>
              </a:rPr>
              <a:t>middleboxes</a:t>
            </a:r>
            <a:endParaRPr lang="en-US" dirty="0" smtClean="0"/>
          </a:p>
          <a:p>
            <a:pPr lvl="1"/>
            <a:r>
              <a:rPr lang="en-US" dirty="0"/>
              <a:t>Payload analysis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	</a:t>
            </a:r>
            <a:r>
              <a:rPr lang="en-US" dirty="0" smtClean="0">
                <a:cs typeface="Wingdings"/>
                <a:sym typeface="Wingdings"/>
              </a:rPr>
              <a:t>Deep packet inspection (DPI)</a:t>
            </a:r>
            <a:endParaRPr lang="en-US" dirty="0" smtClean="0"/>
          </a:p>
          <a:p>
            <a:pPr lvl="1"/>
            <a:r>
              <a:rPr lang="en-US" dirty="0" smtClean="0"/>
              <a:t>…..</a:t>
            </a:r>
          </a:p>
          <a:p>
            <a:pPr lvl="1"/>
            <a:endParaRPr lang="en-US" dirty="0"/>
          </a:p>
          <a:p>
            <a:r>
              <a:rPr lang="en-US" dirty="0" smtClean="0"/>
              <a:t>Mechanisms designed and deployed independently</a:t>
            </a:r>
          </a:p>
          <a:p>
            <a:pPr lvl="1"/>
            <a:r>
              <a:rPr lang="en-US" dirty="0" smtClean="0"/>
              <a:t>Complicated “control plane” design, primitive functionality</a:t>
            </a:r>
          </a:p>
          <a:p>
            <a:pPr lvl="1"/>
            <a:r>
              <a:rPr lang="en-US" dirty="0" smtClean="0"/>
              <a:t>Stark contrast to the elegantly modular “data plane”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77418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Still Works!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Only</a:t>
            </a:r>
            <a:r>
              <a:rPr lang="en-US" dirty="0" smtClean="0"/>
              <a:t> </a:t>
            </a:r>
            <a:r>
              <a:rPr lang="en-US" dirty="0"/>
              <a:t>because of </a:t>
            </a:r>
            <a:r>
              <a:rPr lang="en-US" dirty="0" smtClean="0"/>
              <a:t>“our” ability </a:t>
            </a:r>
            <a:r>
              <a:rPr lang="en-US" dirty="0"/>
              <a:t>to master complexity</a:t>
            </a:r>
          </a:p>
          <a:p>
            <a:pPr lvl="1"/>
            <a:endParaRPr lang="en-US" dirty="0"/>
          </a:p>
          <a:p>
            <a:r>
              <a:rPr lang="en-US" dirty="0"/>
              <a:t>This ability to master complexity is both a blessing…</a:t>
            </a:r>
          </a:p>
          <a:p>
            <a:pPr lvl="1"/>
            <a:r>
              <a:rPr lang="en-US" b="1" dirty="0"/>
              <a:t>…and a curse!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557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simplicity </a:t>
            </a:r>
            <a:r>
              <a:rPr lang="en-US" dirty="0" err="1" smtClean="0"/>
              <a:t>vs</a:t>
            </a:r>
            <a:r>
              <a:rPr lang="en-US" dirty="0" smtClean="0"/>
              <a:t>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ability to </a:t>
            </a:r>
            <a:r>
              <a:rPr lang="en-US" b="1" i="1" dirty="0">
                <a:solidFill>
                  <a:srgbClr val="8B0F0A"/>
                </a:solidFill>
              </a:rPr>
              <a:t>master complexity </a:t>
            </a:r>
            <a:r>
              <a:rPr lang="en-US" dirty="0" smtClean="0"/>
              <a:t>is not the same as the </a:t>
            </a:r>
            <a:r>
              <a:rPr lang="en-US" dirty="0"/>
              <a:t>ability to </a:t>
            </a:r>
            <a:r>
              <a:rPr lang="en-US" b="1" i="1" dirty="0">
                <a:solidFill>
                  <a:srgbClr val="8B0F0A"/>
                </a:solidFill>
              </a:rPr>
              <a:t>extract </a:t>
            </a:r>
            <a:r>
              <a:rPr lang="en-US" b="1" i="1" dirty="0" smtClean="0">
                <a:solidFill>
                  <a:srgbClr val="8B0F0A"/>
                </a:solidFill>
              </a:rPr>
              <a:t>simplicity</a:t>
            </a:r>
            <a:endParaRPr lang="en-US" b="1" i="1" dirty="0">
              <a:solidFill>
                <a:srgbClr val="8B0F0A"/>
              </a:solidFill>
            </a:endParaRPr>
          </a:p>
          <a:p>
            <a:pPr lvl="1"/>
            <a:endParaRPr lang="en-US" b="1" dirty="0"/>
          </a:p>
          <a:p>
            <a:r>
              <a:rPr lang="en-US" dirty="0"/>
              <a:t>When first getting </a:t>
            </a:r>
            <a:r>
              <a:rPr lang="en-US" dirty="0" smtClean="0"/>
              <a:t>systems </a:t>
            </a:r>
            <a:r>
              <a:rPr lang="en-US" dirty="0"/>
              <a:t>to </a:t>
            </a:r>
            <a:r>
              <a:rPr lang="en-US" dirty="0" smtClean="0"/>
              <a:t>work….</a:t>
            </a:r>
            <a:endParaRPr lang="en-US" dirty="0"/>
          </a:p>
          <a:p>
            <a:pPr lvl="1"/>
            <a:r>
              <a:rPr lang="en-US" dirty="0" smtClean="0"/>
              <a:t>Focus </a:t>
            </a:r>
            <a:r>
              <a:rPr lang="en-US" dirty="0"/>
              <a:t>on </a:t>
            </a:r>
            <a:r>
              <a:rPr lang="en-US" dirty="0" smtClean="0"/>
              <a:t>mastering complexity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When making system easy to </a:t>
            </a:r>
            <a:r>
              <a:rPr lang="en-US" dirty="0" smtClean="0"/>
              <a:t>use</a:t>
            </a:r>
            <a:r>
              <a:rPr lang="en-US" dirty="0"/>
              <a:t> </a:t>
            </a:r>
            <a:r>
              <a:rPr lang="en-US" dirty="0" smtClean="0"/>
              <a:t>and understand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ocus </a:t>
            </a:r>
            <a:r>
              <a:rPr lang="en-US" dirty="0"/>
              <a:t>on </a:t>
            </a:r>
            <a:r>
              <a:rPr lang="en-US" dirty="0" smtClean="0"/>
              <a:t>extracting simplicity</a:t>
            </a:r>
          </a:p>
          <a:p>
            <a:pPr lvl="1"/>
            <a:endParaRPr lang="en-US" dirty="0"/>
          </a:p>
          <a:p>
            <a:r>
              <a:rPr lang="en-US" b="1" dirty="0" smtClean="0"/>
              <a:t>You will never succeed in extracting simplicity</a:t>
            </a:r>
          </a:p>
          <a:p>
            <a:pPr lvl="1"/>
            <a:r>
              <a:rPr lang="en-US" dirty="0" smtClean="0"/>
              <a:t>If don’t recognize it is </a:t>
            </a:r>
            <a:r>
              <a:rPr lang="en-US" dirty="0"/>
              <a:t>different from </a:t>
            </a:r>
            <a:r>
              <a:rPr lang="en-US" dirty="0" smtClean="0"/>
              <a:t>mastering complexity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820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i="1" u="sng" dirty="0" smtClean="0"/>
              <a:t>the point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Networking still focused on mastering complexity</a:t>
            </a:r>
          </a:p>
          <a:p>
            <a:pPr lvl="1"/>
            <a:r>
              <a:rPr lang="en-US" dirty="0" smtClean="0"/>
              <a:t>Little emphasis on extracting simplicity from control plane</a:t>
            </a:r>
          </a:p>
          <a:p>
            <a:pPr lvl="1"/>
            <a:r>
              <a:rPr lang="en-US" dirty="0" smtClean="0"/>
              <a:t>No recognition that there’s a difference….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Extracting simplicity builds intellectual foundations</a:t>
            </a:r>
            <a:endParaRPr lang="en-US" dirty="0"/>
          </a:p>
          <a:p>
            <a:pPr lvl="1"/>
            <a:r>
              <a:rPr lang="en-US" b="1" dirty="0" smtClean="0"/>
              <a:t>Necessary for creating a discipline….</a:t>
            </a:r>
          </a:p>
          <a:p>
            <a:pPr lvl="1"/>
            <a:r>
              <a:rPr lang="en-US" b="1" dirty="0" smtClean="0"/>
              <a:t>That’s why networking lags behind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464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 smtClean="0"/>
              <a:t>A </a:t>
            </a:r>
            <a:r>
              <a:rPr lang="pl-PL" dirty="0" err="1" smtClean="0"/>
              <a:t>Better</a:t>
            </a:r>
            <a:r>
              <a:rPr lang="pl-PL" dirty="0" smtClean="0"/>
              <a:t> </a:t>
            </a:r>
            <a:r>
              <a:rPr lang="pl-PL" dirty="0" err="1" smtClean="0"/>
              <a:t>Example</a:t>
            </a:r>
            <a:r>
              <a:rPr lang="pl-PL" dirty="0" smtClean="0"/>
              <a:t>: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Machine languages: no abstractions</a:t>
            </a:r>
          </a:p>
          <a:p>
            <a:pPr lvl="1"/>
            <a:r>
              <a:rPr lang="en-US" dirty="0" smtClean="0"/>
              <a:t>Mastering complexity was crucial</a:t>
            </a:r>
          </a:p>
          <a:p>
            <a:pPr lvl="1"/>
            <a:endParaRPr lang="en-US" dirty="0" smtClean="0"/>
          </a:p>
          <a:p>
            <a:r>
              <a:rPr lang="ro-RO" dirty="0" smtClean="0"/>
              <a:t>Higher-level languages: OS and other abstractions</a:t>
            </a:r>
          </a:p>
          <a:p>
            <a:pPr lvl="1"/>
            <a:r>
              <a:rPr lang="ro-RO" dirty="0" smtClean="0"/>
              <a:t>File system, virtual memory, abstract data types, ...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Modern languages: even more abstractions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bject orientation, garbage collection,…</a:t>
            </a:r>
            <a:br>
              <a:rPr lang="en-US" dirty="0" smtClean="0"/>
            </a:br>
            <a:endParaRPr lang="en-US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sz="3200" b="1" dirty="0" smtClean="0">
                <a:solidFill>
                  <a:srgbClr val="008000"/>
                </a:solidFill>
              </a:rPr>
              <a:t>Abstractions key to extracting simplicity</a:t>
            </a:r>
          </a:p>
        </p:txBody>
      </p:sp>
    </p:spTree>
    <p:extLst>
      <p:ext uri="{BB962C8B-B14F-4D97-AF65-F5344CB8AC3E}">
        <p14:creationId xmlns:p14="http://schemas.microsoft.com/office/powerpoint/2010/main" xmlns="" val="41891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“The Power of Abstraction”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ctr">
              <a:buNone/>
            </a:pP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Modularity based on 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abstraction</a:t>
            </a:r>
          </a:p>
          <a:p>
            <a:pPr marL="57150" indent="0" algn="ctr">
              <a:buNone/>
            </a:pP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is 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way things </a:t>
            </a:r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get done</a:t>
            </a:r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”</a:t>
            </a:r>
          </a:p>
          <a:p>
            <a:pPr marL="57150" indent="0" algn="ctr">
              <a:buNone/>
            </a:pP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								</a:t>
            </a:r>
            <a:r>
              <a:rPr lang="en-US" dirty="0" smtClean="0"/>
              <a:t>− Barbara </a:t>
            </a:r>
            <a:r>
              <a:rPr lang="en-US" dirty="0" err="1" smtClean="0"/>
              <a:t>Liskov</a:t>
            </a:r>
            <a:endParaRPr lang="en-US" dirty="0"/>
          </a:p>
          <a:p>
            <a:pPr marL="5715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3200" b="1" dirty="0" smtClean="0"/>
          </a:p>
          <a:p>
            <a:pPr marL="0" indent="0" algn="ctr">
              <a:buNone/>
            </a:pPr>
            <a:r>
              <a:rPr lang="en-US" sz="3200" b="1" dirty="0" smtClean="0"/>
              <a:t>Abstractions </a:t>
            </a:r>
            <a:r>
              <a:rPr lang="en-US" sz="3200" b="1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b="1" dirty="0">
                <a:sym typeface="Wingdings"/>
              </a:rPr>
              <a:t> </a:t>
            </a:r>
            <a:r>
              <a:rPr lang="en-US" sz="3200" b="1" dirty="0" smtClean="0">
                <a:sym typeface="Wingdings"/>
              </a:rPr>
              <a:t>Interfaces </a:t>
            </a:r>
            <a:r>
              <a:rPr lang="en-US" sz="3200" b="1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b="1" dirty="0">
                <a:sym typeface="Wingdings"/>
              </a:rPr>
              <a:t> </a:t>
            </a:r>
            <a:r>
              <a:rPr lang="en-US" sz="3200" b="1" dirty="0" smtClean="0">
                <a:sym typeface="Wingdings"/>
              </a:rPr>
              <a:t>Modularity</a:t>
            </a:r>
            <a:endParaRPr lang="en-US" sz="3200" b="1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3200" i="1" dirty="0" smtClean="0">
                <a:solidFill>
                  <a:srgbClr val="8B0F0A"/>
                </a:solidFill>
              </a:rPr>
              <a:t>What abstractions do we have in networking?</a:t>
            </a:r>
            <a:endParaRPr lang="en-US" sz="3200" i="1" dirty="0">
              <a:solidFill>
                <a:srgbClr val="8B0F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804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Layers are Great Abstractions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Layers only deal with the </a:t>
            </a:r>
            <a:r>
              <a:rPr lang="en-US" b="1" dirty="0" smtClean="0"/>
              <a:t>data plane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e have no powerful </a:t>
            </a:r>
            <a:r>
              <a:rPr lang="en-US" b="1" i="1" dirty="0" smtClean="0">
                <a:solidFill>
                  <a:srgbClr val="8B0F0A"/>
                </a:solidFill>
              </a:rPr>
              <a:t>control plane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abstractions!</a:t>
            </a:r>
          </a:p>
          <a:p>
            <a:endParaRPr lang="en-US" dirty="0" smtClean="0"/>
          </a:p>
          <a:p>
            <a:r>
              <a:rPr lang="en-US" dirty="0" smtClean="0"/>
              <a:t>How do we find those control plane abstractions?</a:t>
            </a:r>
          </a:p>
          <a:p>
            <a:endParaRPr lang="en-US" dirty="0"/>
          </a:p>
          <a:p>
            <a:r>
              <a:rPr lang="en-US" dirty="0" smtClean="0"/>
              <a:t>Two steps: </a:t>
            </a:r>
            <a:r>
              <a:rPr lang="en-US" b="1" i="1" dirty="0" smtClean="0"/>
              <a:t>define</a:t>
            </a:r>
            <a:r>
              <a:rPr lang="en-US" dirty="0" smtClean="0"/>
              <a:t> problem, and then </a:t>
            </a:r>
            <a:r>
              <a:rPr lang="en-US" b="1" i="1" dirty="0" smtClean="0"/>
              <a:t>decompose</a:t>
            </a:r>
            <a:r>
              <a:rPr lang="en-US" dirty="0" smtClean="0"/>
              <a:t>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097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Internet: A Remarkable Story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Tremendous success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From research experiment 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to global infrastructure</a:t>
            </a:r>
          </a:p>
          <a:p>
            <a:r>
              <a:rPr lang="en-US" smtClean="0">
                <a:ea typeface="ＭＳ Ｐゴシック" pitchFamily="34" charset="-128"/>
              </a:rPr>
              <a:t>Brilliance of under-specifying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Network: best-effort packet delivery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Hosts: arbitrary applications</a:t>
            </a:r>
          </a:p>
          <a:p>
            <a:r>
              <a:rPr lang="en-US" smtClean="0">
                <a:ea typeface="ＭＳ Ｐゴシック" pitchFamily="34" charset="-128"/>
              </a:rPr>
              <a:t>Enables innovation in applications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Web, P2P, VoIP, social networks, virtual worlds</a:t>
            </a:r>
          </a:p>
          <a:p>
            <a:r>
              <a:rPr lang="en-US" smtClean="0">
                <a:ea typeface="ＭＳ Ｐゴシック" pitchFamily="34" charset="-128"/>
              </a:rPr>
              <a:t>But, change is easy only at the edge… </a:t>
            </a:r>
            <a:r>
              <a:rPr lang="en-US" smtClean="0">
                <a:ea typeface="ＭＳ Ｐゴシック" pitchFamily="34" charset="-128"/>
                <a:sym typeface="Wingdings" pitchFamily="2" charset="2"/>
              </a:rPr>
              <a:t>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</p:txBody>
      </p:sp>
      <p:pic>
        <p:nvPicPr>
          <p:cNvPr id="17412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6400800" y="1066800"/>
            <a:ext cx="25400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Network Control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Compute </a:t>
            </a:r>
            <a:r>
              <a:rPr lang="en-US" dirty="0"/>
              <a:t>the configuration of each physical </a:t>
            </a:r>
            <a:r>
              <a:rPr lang="en-US" dirty="0" smtClean="0"/>
              <a:t>device</a:t>
            </a:r>
          </a:p>
          <a:p>
            <a:pPr lvl="1"/>
            <a:r>
              <a:rPr lang="en-US" dirty="0" smtClean="0"/>
              <a:t>E.g., Forwarding tables, ACLs,…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Operate without communication guarantees</a:t>
            </a:r>
          </a:p>
          <a:p>
            <a:pPr lvl="1"/>
            <a:endParaRPr lang="en-US" dirty="0" smtClean="0"/>
          </a:p>
          <a:p>
            <a:r>
              <a:rPr lang="en-US" dirty="0"/>
              <a:t>Operate within given network-level protocol</a:t>
            </a:r>
          </a:p>
          <a:p>
            <a:pPr lvl="2"/>
            <a:endParaRPr lang="en-US" dirty="0"/>
          </a:p>
          <a:p>
            <a:pPr marL="0" indent="0" algn="ctr">
              <a:spcBef>
                <a:spcPts val="2784"/>
              </a:spcBef>
              <a:buNone/>
            </a:pPr>
            <a:r>
              <a:rPr lang="en-US" sz="3200" b="1" i="1" dirty="0" smtClean="0">
                <a:solidFill>
                  <a:srgbClr val="008000"/>
                </a:solidFill>
              </a:rPr>
              <a:t>Only people who love complexity would find this a reasonable request</a:t>
            </a:r>
          </a:p>
        </p:txBody>
      </p:sp>
    </p:spTree>
    <p:extLst>
      <p:ext uri="{BB962C8B-B14F-4D97-AF65-F5344CB8AC3E}">
        <p14:creationId xmlns:p14="http://schemas.microsoft.com/office/powerpoint/2010/main" xmlns="" val="117273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u-HU" dirty="0" smtClean="0"/>
              <a:t>Programming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programmers had to:</a:t>
            </a:r>
          </a:p>
          <a:p>
            <a:pPr lvl="1"/>
            <a:r>
              <a:rPr lang="en-US" dirty="0" smtClean="0"/>
              <a:t>Specify </a:t>
            </a:r>
            <a:r>
              <a:rPr lang="en-US" dirty="0"/>
              <a:t>where each bit was stored</a:t>
            </a:r>
          </a:p>
          <a:p>
            <a:pPr lvl="1"/>
            <a:r>
              <a:rPr lang="en-US" dirty="0" smtClean="0"/>
              <a:t>Explicitly deal with all internal communication errors</a:t>
            </a:r>
          </a:p>
          <a:p>
            <a:pPr lvl="1"/>
            <a:r>
              <a:rPr lang="en-US" dirty="0" smtClean="0"/>
              <a:t>Within a programming language with limited expressability</a:t>
            </a:r>
          </a:p>
          <a:p>
            <a:pPr lvl="1">
              <a:buNone/>
            </a:pPr>
            <a:endParaRPr lang="en-US" dirty="0"/>
          </a:p>
          <a:p>
            <a:r>
              <a:rPr lang="en-US" dirty="0" smtClean="0"/>
              <a:t>Programmers would redefine problem:</a:t>
            </a:r>
          </a:p>
          <a:p>
            <a:pPr lvl="1"/>
            <a:r>
              <a:rPr lang="en-US" dirty="0" smtClean="0"/>
              <a:t>Define a higher level abstraction for memory</a:t>
            </a:r>
          </a:p>
          <a:p>
            <a:pPr lvl="1"/>
            <a:r>
              <a:rPr lang="en-US" dirty="0" smtClean="0"/>
              <a:t>Build on reliable communication abstractions</a:t>
            </a:r>
          </a:p>
          <a:p>
            <a:pPr lvl="1"/>
            <a:r>
              <a:rPr lang="en-US" dirty="0" smtClean="0"/>
              <a:t>Use a more general language</a:t>
            </a:r>
          </a:p>
          <a:p>
            <a:pPr lvl="1"/>
            <a:endParaRPr lang="en-US" dirty="0"/>
          </a:p>
          <a:p>
            <a:r>
              <a:rPr lang="en-US" b="1" dirty="0" smtClean="0"/>
              <a:t>Abstractions</a:t>
            </a:r>
            <a:r>
              <a:rPr lang="en-US" dirty="0" smtClean="0"/>
              <a:t> divide problem into tractable pieces</a:t>
            </a:r>
          </a:p>
          <a:p>
            <a:pPr lvl="1"/>
            <a:r>
              <a:rPr lang="en-US" dirty="0" smtClean="0"/>
              <a:t>And make programmer’s task easier</a:t>
            </a:r>
          </a:p>
        </p:txBody>
      </p:sp>
    </p:spTree>
    <p:extLst>
      <p:ext uri="{BB962C8B-B14F-4D97-AF65-F5344CB8AC3E}">
        <p14:creationId xmlns:p14="http://schemas.microsoft.com/office/powerpoint/2010/main" xmlns="" val="223468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Requirements to Abstractions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Operate without communication guarantees</a:t>
            </a:r>
          </a:p>
          <a:p>
            <a:pPr marL="457200" lvl="1" indent="0">
              <a:buNone/>
            </a:pPr>
            <a:r>
              <a:rPr lang="en-US" dirty="0" smtClean="0"/>
              <a:t>   Need an abstraction for </a:t>
            </a:r>
            <a:r>
              <a:rPr lang="en-US" b="1" dirty="0" smtClean="0"/>
              <a:t>distributed state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configuration of each physical device</a:t>
            </a:r>
          </a:p>
          <a:p>
            <a:pPr marL="457200" lvl="1" indent="0">
              <a:buNone/>
            </a:pPr>
            <a:r>
              <a:rPr lang="en-US" dirty="0"/>
              <a:t>   Need an abstraction that </a:t>
            </a:r>
            <a:r>
              <a:rPr lang="en-US" b="1" dirty="0"/>
              <a:t>simplifies configuration</a:t>
            </a:r>
            <a:endParaRPr lang="en-US" sz="4400" b="1" i="1" dirty="0">
              <a:solidFill>
                <a:srgbClr val="008000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Operate </a:t>
            </a:r>
            <a:r>
              <a:rPr lang="en-US" dirty="0"/>
              <a:t>within given network-level protocol</a:t>
            </a:r>
          </a:p>
          <a:p>
            <a:pPr marL="457200" lvl="1" indent="0">
              <a:buNone/>
            </a:pPr>
            <a:r>
              <a:rPr lang="en-US" dirty="0" smtClean="0"/>
              <a:t>   Need an abstraction for general </a:t>
            </a:r>
            <a:r>
              <a:rPr lang="en-US" b="1" dirty="0" smtClean="0"/>
              <a:t>forwarding model</a:t>
            </a:r>
          </a:p>
          <a:p>
            <a:pPr marL="2228850" lvl="5" indent="0">
              <a:buNone/>
            </a:pPr>
            <a:endParaRPr lang="en-US" b="1" dirty="0"/>
          </a:p>
          <a:p>
            <a:pPr marL="5715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Once these abstractions are in place, control mechanism has a much easier job!</a:t>
            </a:r>
            <a:endParaRPr lang="en-US" sz="32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289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5473700"/>
          </a:xfrm>
        </p:spPr>
        <p:txBody>
          <a:bodyPr/>
          <a:lstStyle/>
          <a:p>
            <a:r>
              <a:rPr lang="en-US" dirty="0" smtClean="0"/>
              <a:t>SDN is defined </a:t>
            </a:r>
            <a:r>
              <a:rPr lang="en-US" i="1" dirty="0" smtClean="0"/>
              <a:t>precisely</a:t>
            </a:r>
            <a:r>
              <a:rPr lang="en-US" dirty="0" smtClean="0"/>
              <a:t> by these three abstractions</a:t>
            </a:r>
          </a:p>
          <a:p>
            <a:pPr lvl="1"/>
            <a:r>
              <a:rPr lang="en-US" dirty="0" smtClean="0"/>
              <a:t>Distribution, forwarding, configuration</a:t>
            </a:r>
          </a:p>
          <a:p>
            <a:pPr lvl="3"/>
            <a:endParaRPr lang="en-US" dirty="0"/>
          </a:p>
          <a:p>
            <a:r>
              <a:rPr lang="en-US" dirty="0" smtClean="0"/>
              <a:t>SDN not just a random good idea…</a:t>
            </a:r>
            <a:endParaRPr lang="en-US" dirty="0"/>
          </a:p>
          <a:p>
            <a:pPr lvl="1"/>
            <a:r>
              <a:rPr lang="en-US" dirty="0"/>
              <a:t>F</a:t>
            </a:r>
            <a:r>
              <a:rPr lang="en-US" dirty="0" smtClean="0"/>
              <a:t>undamental validity</a:t>
            </a:r>
            <a:r>
              <a:rPr lang="en-US" dirty="0"/>
              <a:t> </a:t>
            </a:r>
            <a:r>
              <a:rPr lang="en-US" dirty="0" smtClean="0"/>
              <a:t>and general applicability</a:t>
            </a:r>
          </a:p>
          <a:p>
            <a:pPr lvl="4"/>
            <a:endParaRPr lang="en-US" dirty="0"/>
          </a:p>
          <a:p>
            <a:r>
              <a:rPr lang="en-US" dirty="0" smtClean="0"/>
              <a:t>SDN may help us </a:t>
            </a:r>
            <a:r>
              <a:rPr lang="en-US" i="1" dirty="0" smtClean="0"/>
              <a:t>finally</a:t>
            </a:r>
            <a:r>
              <a:rPr lang="en-US" dirty="0" smtClean="0"/>
              <a:t> create a discipline</a:t>
            </a:r>
          </a:p>
          <a:p>
            <a:pPr lvl="1"/>
            <a:r>
              <a:rPr lang="en-US" dirty="0" smtClean="0"/>
              <a:t>Abstractions enable reasoning about system behavior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rovides environment where formalism can take hold….</a:t>
            </a:r>
          </a:p>
          <a:p>
            <a:pPr lvl="4"/>
            <a:endParaRPr lang="en-US" dirty="0"/>
          </a:p>
          <a:p>
            <a:r>
              <a:rPr lang="en-US" dirty="0" smtClean="0"/>
              <a:t>OK, but what are these abstractions?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Entire Talk in One Sentence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702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Distributed State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5473700"/>
          </a:xfrm>
        </p:spPr>
        <p:txBody>
          <a:bodyPr/>
          <a:lstStyle/>
          <a:p>
            <a:r>
              <a:rPr lang="en-US" dirty="0" smtClean="0"/>
              <a:t>Shield control mechanisms from state distribution </a:t>
            </a:r>
          </a:p>
          <a:p>
            <a:pPr lvl="1"/>
            <a:r>
              <a:rPr lang="en-US" dirty="0" smtClean="0"/>
              <a:t>While allowing access to this state</a:t>
            </a:r>
          </a:p>
          <a:p>
            <a:pPr lvl="1"/>
            <a:endParaRPr lang="en-US" dirty="0"/>
          </a:p>
          <a:p>
            <a:r>
              <a:rPr lang="en-US" dirty="0" smtClean="0"/>
              <a:t>Natural abstraction: </a:t>
            </a:r>
            <a:r>
              <a:rPr lang="en-US" b="1" i="1" dirty="0" smtClean="0"/>
              <a:t>global network view</a:t>
            </a:r>
          </a:p>
          <a:p>
            <a:pPr lvl="1"/>
            <a:r>
              <a:rPr lang="en-US" dirty="0" smtClean="0"/>
              <a:t>Annotated network graph provided through an API</a:t>
            </a:r>
          </a:p>
          <a:p>
            <a:pPr lvl="1"/>
            <a:endParaRPr lang="en-US" dirty="0"/>
          </a:p>
          <a:p>
            <a:r>
              <a:rPr lang="en-US" dirty="0"/>
              <a:t>Implemented with “Network Operating System”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Control mechanism is now program using API</a:t>
            </a:r>
          </a:p>
          <a:p>
            <a:pPr lvl="1"/>
            <a:r>
              <a:rPr lang="en-US" dirty="0" smtClean="0"/>
              <a:t>No longer a distributed protocol, now just a graph algorithm</a:t>
            </a:r>
          </a:p>
          <a:p>
            <a:pPr lvl="1"/>
            <a:r>
              <a:rPr lang="en-US" dirty="0"/>
              <a:t>E.g. Use </a:t>
            </a:r>
            <a:r>
              <a:rPr lang="en-US" dirty="0" err="1"/>
              <a:t>Dijkstra</a:t>
            </a:r>
            <a:r>
              <a:rPr lang="en-US" dirty="0"/>
              <a:t> rather than Bellman-</a:t>
            </a:r>
            <a:r>
              <a:rPr lang="en-US" dirty="0" smtClean="0"/>
              <a:t>Ford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7184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24580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4589" name="TextBox 31"/>
          <p:cNvSpPr txBox="1">
            <a:spLocks noChangeArrowheads="1"/>
          </p:cNvSpPr>
          <p:nvPr/>
        </p:nvSpPr>
        <p:spPr bwMode="auto">
          <a:xfrm>
            <a:off x="228600" y="4114800"/>
            <a:ext cx="2286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Data plane:</a:t>
            </a:r>
          </a:p>
          <a:p>
            <a:r>
              <a:rPr lang="en-US" sz="2400"/>
              <a:t>Packet streaming</a:t>
            </a:r>
          </a:p>
        </p:txBody>
      </p:sp>
      <p:sp>
        <p:nvSpPr>
          <p:cNvPr id="24590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sz="2800">
                <a:solidFill>
                  <a:srgbClr val="0000FF"/>
                </a:solidFill>
              </a:rPr>
              <a:t>Forward, filter, buffer, mark, </a:t>
            </a:r>
          </a:p>
          <a:p>
            <a:pPr lvl="1"/>
            <a:r>
              <a:rPr lang="en-US" sz="2800">
                <a:solidFill>
                  <a:srgbClr val="0000FF"/>
                </a:solidFill>
              </a:rPr>
              <a:t>rate-limit, and measure packets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26628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5" name="Straight Connector 34"/>
          <p:cNvCxnSpPr>
            <a:cxnSpLocks noChangeShapeType="1"/>
            <a:endCxn id="26643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Connector 42"/>
          <p:cNvCxnSpPr>
            <a:cxnSpLocks noChangeShapeType="1"/>
            <a:endCxn id="26645" idx="0"/>
          </p:cNvCxnSpPr>
          <p:nvPr/>
        </p:nvCxnSpPr>
        <p:spPr bwMode="auto">
          <a:xfrm rot="16200000" flipH="1">
            <a:off x="4610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6642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Rectangle 50"/>
          <p:cNvSpPr>
            <a:spLocks noChangeArrowheads="1"/>
          </p:cNvSpPr>
          <p:nvPr/>
        </p:nvSpPr>
        <p:spPr bwMode="auto">
          <a:xfrm>
            <a:off x="1295400" y="5751513"/>
            <a:ext cx="68580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sz="2800">
                <a:solidFill>
                  <a:srgbClr val="FF0000"/>
                </a:solidFill>
              </a:rPr>
              <a:t>Track topology changes, compute routes, install forwarding rules</a:t>
            </a:r>
          </a:p>
        </p:txBody>
      </p:sp>
      <p:sp>
        <p:nvSpPr>
          <p:cNvPr id="26647" name="TextBox 28"/>
          <p:cNvSpPr txBox="1">
            <a:spLocks noChangeArrowheads="1"/>
          </p:cNvSpPr>
          <p:nvPr/>
        </p:nvSpPr>
        <p:spPr bwMode="auto">
          <a:xfrm>
            <a:off x="152400" y="2370138"/>
            <a:ext cx="39624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Control plane:</a:t>
            </a:r>
          </a:p>
          <a:p>
            <a:r>
              <a:rPr lang="en-US" sz="2400"/>
              <a:t>Distributed algorithms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Traditional Computer Networks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2466975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28676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0775" y="39624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5775" y="32004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975" y="47244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48575" y="37338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3368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368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4624388" y="3986212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5273675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111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5" name="Straight Connector 34"/>
          <p:cNvCxnSpPr>
            <a:cxnSpLocks noChangeShapeType="1"/>
            <a:endCxn id="28692" idx="1"/>
          </p:cNvCxnSpPr>
          <p:nvPr/>
        </p:nvCxnSpPr>
        <p:spPr bwMode="auto">
          <a:xfrm flipV="1">
            <a:off x="3124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5105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3124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5943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Connector 42"/>
          <p:cNvCxnSpPr>
            <a:cxnSpLocks noChangeShapeType="1"/>
            <a:endCxn id="28694" idx="0"/>
          </p:cNvCxnSpPr>
          <p:nvPr/>
        </p:nvCxnSpPr>
        <p:spPr bwMode="auto">
          <a:xfrm rot="16200000" flipH="1">
            <a:off x="4610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28690" name="Picture 10" descr="j02920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6400800" y="1447800"/>
            <a:ext cx="1357313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91" name="Rounded Rectangle 28"/>
          <p:cNvSpPr>
            <a:spLocks noChangeArrowheads="1"/>
          </p:cNvSpPr>
          <p:nvPr/>
        </p:nvSpPr>
        <p:spPr bwMode="auto">
          <a:xfrm>
            <a:off x="2743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Rounded Rectangle 29"/>
          <p:cNvSpPr>
            <a:spLocks noChangeArrowheads="1"/>
          </p:cNvSpPr>
          <p:nvPr/>
        </p:nvSpPr>
        <p:spPr bwMode="auto">
          <a:xfrm>
            <a:off x="4648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Rounded Rectangle 30"/>
          <p:cNvSpPr>
            <a:spLocks noChangeArrowheads="1"/>
          </p:cNvSpPr>
          <p:nvPr/>
        </p:nvSpPr>
        <p:spPr bwMode="auto">
          <a:xfrm>
            <a:off x="7924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Rounded Rectangle 32"/>
          <p:cNvSpPr>
            <a:spLocks noChangeArrowheads="1"/>
          </p:cNvSpPr>
          <p:nvPr/>
        </p:nvSpPr>
        <p:spPr bwMode="auto">
          <a:xfrm>
            <a:off x="5410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4" name="Straight Connector 43"/>
          <p:cNvCxnSpPr>
            <a:stCxn id="25626" idx="3"/>
          </p:cNvCxnSpPr>
          <p:nvPr/>
        </p:nvCxnSpPr>
        <p:spPr bwMode="auto">
          <a:xfrm rot="10800000" flipV="1">
            <a:off x="5029200" y="2046288"/>
            <a:ext cx="1371600" cy="849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25626" idx="3"/>
            <a:endCxn id="28694" idx="0"/>
          </p:cNvCxnSpPr>
          <p:nvPr/>
        </p:nvCxnSpPr>
        <p:spPr bwMode="auto">
          <a:xfrm rot="10800000" flipV="1">
            <a:off x="5638800" y="2046288"/>
            <a:ext cx="762000" cy="2373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26" idx="3"/>
            <a:endCxn id="28693" idx="0"/>
          </p:cNvCxnSpPr>
          <p:nvPr/>
        </p:nvCxnSpPr>
        <p:spPr bwMode="auto">
          <a:xfrm rot="10800000" flipH="1" flipV="1">
            <a:off x="6400800" y="2046288"/>
            <a:ext cx="1752600" cy="13827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25626" idx="3"/>
            <a:endCxn id="28691" idx="0"/>
          </p:cNvCxnSpPr>
          <p:nvPr/>
        </p:nvCxnSpPr>
        <p:spPr bwMode="auto">
          <a:xfrm rot="10800000" flipV="1">
            <a:off x="2971800" y="2046288"/>
            <a:ext cx="3429000" cy="1611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1295400" y="5751513"/>
            <a:ext cx="6858000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Collect measurements and configure the equipment</a:t>
            </a:r>
          </a:p>
        </p:txBody>
      </p:sp>
      <p:sp>
        <p:nvSpPr>
          <p:cNvPr id="28700" name="TextBox 28"/>
          <p:cNvSpPr txBox="1">
            <a:spLocks noChangeArrowheads="1"/>
          </p:cNvSpPr>
          <p:nvPr/>
        </p:nvSpPr>
        <p:spPr bwMode="auto">
          <a:xfrm>
            <a:off x="-76200" y="1600200"/>
            <a:ext cx="3962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BB7141"/>
                </a:solidFill>
              </a:rPr>
              <a:t>Management plane:</a:t>
            </a:r>
          </a:p>
          <a:p>
            <a:r>
              <a:rPr lang="en-US" sz="2400"/>
              <a:t>     Human time scale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Death to the Control Plane!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Simpler management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No need to “invert” control-plane operations</a:t>
            </a:r>
          </a:p>
          <a:p>
            <a:r>
              <a:rPr lang="en-US" smtClean="0">
                <a:ea typeface="ＭＳ Ｐゴシック" pitchFamily="34" charset="-128"/>
              </a:rPr>
              <a:t>Faster pace of innovation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Less dependence on vendors and standards</a:t>
            </a:r>
          </a:p>
          <a:p>
            <a:r>
              <a:rPr lang="en-US" smtClean="0">
                <a:ea typeface="ＭＳ Ｐゴシック" pitchFamily="34" charset="-128"/>
              </a:rPr>
              <a:t>Easier interoperability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Compatibility only in “wire” protocols</a:t>
            </a:r>
          </a:p>
          <a:p>
            <a:r>
              <a:rPr lang="en-US" smtClean="0">
                <a:ea typeface="ＭＳ Ｐゴシック" pitchFamily="34" charset="-128"/>
              </a:rPr>
              <a:t>Simpler, cheaper equipment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Minimal software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30724" name="Picture 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5257800"/>
            <a:ext cx="1784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Rounded Rectangle 5"/>
          <p:cNvSpPr>
            <a:spLocks noChangeArrowheads="1"/>
          </p:cNvSpPr>
          <p:nvPr/>
        </p:nvSpPr>
        <p:spPr bwMode="auto">
          <a:xfrm>
            <a:off x="7391400" y="4724400"/>
            <a:ext cx="641350" cy="555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2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Software Defined Networking (SDN)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31748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31756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reeform 1"/>
          <p:cNvSpPr>
            <a:spLocks noChangeArrowheads="1"/>
          </p:cNvSpPr>
          <p:nvPr/>
        </p:nvSpPr>
        <p:spPr bwMode="auto">
          <a:xfrm>
            <a:off x="1625600" y="2466975"/>
            <a:ext cx="449263" cy="2181225"/>
          </a:xfrm>
          <a:custGeom>
            <a:avLst/>
            <a:gdLst>
              <a:gd name="T0" fmla="*/ 76969 w 448322"/>
              <a:gd name="T1" fmla="*/ 0 h 1784864"/>
              <a:gd name="T2" fmla="*/ 23383 w 448322"/>
              <a:gd name="T3" fmla="*/ 914878 h 1784864"/>
              <a:gd name="T4" fmla="*/ 411881 w 448322"/>
              <a:gd name="T5" fmla="*/ 2074813 h 1784864"/>
              <a:gd name="T6" fmla="*/ 411881 w 448322"/>
              <a:gd name="T7" fmla="*/ 2058477 h 1784864"/>
              <a:gd name="T8" fmla="*/ 0 60000 65536"/>
              <a:gd name="T9" fmla="*/ 0 60000 65536"/>
              <a:gd name="T10" fmla="*/ 0 60000 65536"/>
              <a:gd name="T11" fmla="*/ 0 60000 65536"/>
              <a:gd name="T12" fmla="*/ 0 w 448322"/>
              <a:gd name="T13" fmla="*/ 0 h 1784864"/>
              <a:gd name="T14" fmla="*/ 448322 w 448322"/>
              <a:gd name="T15" fmla="*/ 1784864 h 1784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322" h="1784864">
                <a:moveTo>
                  <a:pt x="76808" y="0"/>
                </a:moveTo>
                <a:cubicBezTo>
                  <a:pt x="22220" y="232833"/>
                  <a:pt x="-32368" y="465666"/>
                  <a:pt x="23334" y="748631"/>
                </a:cubicBezTo>
                <a:cubicBezTo>
                  <a:pt x="79036" y="1031596"/>
                  <a:pt x="346404" y="1541824"/>
                  <a:pt x="411018" y="1697789"/>
                </a:cubicBezTo>
                <a:cubicBezTo>
                  <a:pt x="475632" y="1853754"/>
                  <a:pt x="443325" y="1769087"/>
                  <a:pt x="411018" y="1684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2371725" y="2894013"/>
            <a:ext cx="2111375" cy="2446337"/>
          </a:xfrm>
          <a:custGeom>
            <a:avLst/>
            <a:gdLst>
              <a:gd name="T0" fmla="*/ 0 w 2112210"/>
              <a:gd name="T1" fmla="*/ 0 h 2446421"/>
              <a:gd name="T2" fmla="*/ 454346 w 2112210"/>
              <a:gd name="T3" fmla="*/ 935758 h 2446421"/>
              <a:gd name="T4" fmla="*/ 1122503 w 2112210"/>
              <a:gd name="T5" fmla="*/ 1737835 h 2446421"/>
              <a:gd name="T6" fmla="*/ 2111375 w 2112210"/>
              <a:gd name="T7" fmla="*/ 2446337 h 2446421"/>
              <a:gd name="T8" fmla="*/ 0 60000 65536"/>
              <a:gd name="T9" fmla="*/ 0 60000 65536"/>
              <a:gd name="T10" fmla="*/ 0 60000 65536"/>
              <a:gd name="T11" fmla="*/ 0 60000 65536"/>
              <a:gd name="T12" fmla="*/ 0 w 2112210"/>
              <a:gd name="T13" fmla="*/ 0 h 2446421"/>
              <a:gd name="T14" fmla="*/ 2112210 w 2112210"/>
              <a:gd name="T15" fmla="*/ 2446421 h 2446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210" h="2446421">
                <a:moveTo>
                  <a:pt x="0" y="0"/>
                </a:moveTo>
                <a:cubicBezTo>
                  <a:pt x="133684" y="323070"/>
                  <a:pt x="267368" y="646141"/>
                  <a:pt x="454526" y="935790"/>
                </a:cubicBezTo>
                <a:cubicBezTo>
                  <a:pt x="641684" y="1225439"/>
                  <a:pt x="846666" y="1486123"/>
                  <a:pt x="1122947" y="1737895"/>
                </a:cubicBezTo>
                <a:cubicBezTo>
                  <a:pt x="1399228" y="1989667"/>
                  <a:pt x="1755719" y="2218044"/>
                  <a:pt x="2112210" y="2446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2438400" y="2546350"/>
            <a:ext cx="1524000" cy="1339850"/>
          </a:xfrm>
          <a:custGeom>
            <a:avLst/>
            <a:gdLst>
              <a:gd name="T0" fmla="*/ 0 w 1163053"/>
              <a:gd name="T1" fmla="*/ 0 h 1283369"/>
              <a:gd name="T2" fmla="*/ 735724 w 1163053"/>
              <a:gd name="T3" fmla="*/ 586184 h 1283369"/>
              <a:gd name="T4" fmla="*/ 1524000 w 1163053"/>
              <a:gd name="T5" fmla="*/ 1339850 h 1283369"/>
              <a:gd name="T6" fmla="*/ 0 60000 65536"/>
              <a:gd name="T7" fmla="*/ 0 60000 65536"/>
              <a:gd name="T8" fmla="*/ 0 60000 65536"/>
              <a:gd name="T9" fmla="*/ 0 w 1163053"/>
              <a:gd name="T10" fmla="*/ 0 h 1283369"/>
              <a:gd name="T11" fmla="*/ 1163053 w 1163053"/>
              <a:gd name="T12" fmla="*/ 1283369 h 1283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3053" h="1283369">
                <a:moveTo>
                  <a:pt x="0" y="0"/>
                </a:moveTo>
                <a:cubicBezTo>
                  <a:pt x="183816" y="173789"/>
                  <a:pt x="367632" y="347579"/>
                  <a:pt x="561474" y="561474"/>
                </a:cubicBezTo>
                <a:cubicBezTo>
                  <a:pt x="755316" y="775369"/>
                  <a:pt x="959184" y="1029369"/>
                  <a:pt x="1163053" y="1283369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2505075" y="2306638"/>
            <a:ext cx="4733925" cy="2036762"/>
          </a:xfrm>
          <a:custGeom>
            <a:avLst/>
            <a:gdLst>
              <a:gd name="T0" fmla="*/ 0 w 4572000"/>
              <a:gd name="T1" fmla="*/ 0 h 1965158"/>
              <a:gd name="T2" fmla="*/ 2325437 w 4572000"/>
              <a:gd name="T3" fmla="*/ 734342 h 1965158"/>
              <a:gd name="T4" fmla="*/ 3695784 w 4572000"/>
              <a:gd name="T5" fmla="*/ 1288563 h 1965158"/>
              <a:gd name="T6" fmla="*/ 4733925 w 4572000"/>
              <a:gd name="T7" fmla="*/ 2036762 h 1965158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0"/>
              <a:gd name="T13" fmla="*/ 0 h 1965158"/>
              <a:gd name="T14" fmla="*/ 4572000 w 4572000"/>
              <a:gd name="T15" fmla="*/ 1965158 h 19651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0" h="1965158">
                <a:moveTo>
                  <a:pt x="0" y="0"/>
                </a:moveTo>
                <a:cubicBezTo>
                  <a:pt x="825500" y="250658"/>
                  <a:pt x="1651000" y="501316"/>
                  <a:pt x="2245895" y="708526"/>
                </a:cubicBezTo>
                <a:cubicBezTo>
                  <a:pt x="2840790" y="915737"/>
                  <a:pt x="3181685" y="1033824"/>
                  <a:pt x="3569369" y="1243263"/>
                </a:cubicBezTo>
                <a:cubicBezTo>
                  <a:pt x="3957053" y="1452702"/>
                  <a:pt x="4264526" y="1708930"/>
                  <a:pt x="4572000" y="1965158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1761" name="TextBox 24"/>
          <p:cNvSpPr txBox="1">
            <a:spLocks noChangeArrowheads="1"/>
          </p:cNvSpPr>
          <p:nvPr/>
        </p:nvSpPr>
        <p:spPr bwMode="auto">
          <a:xfrm>
            <a:off x="4972050" y="2514600"/>
            <a:ext cx="27241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API to the data plane</a:t>
            </a:r>
          </a:p>
          <a:p>
            <a:r>
              <a:rPr lang="en-US"/>
              <a:t>(e.g., OpenFlow)</a:t>
            </a:r>
          </a:p>
        </p:txBody>
      </p:sp>
      <p:sp>
        <p:nvSpPr>
          <p:cNvPr id="31762" name="TextBox 25"/>
          <p:cNvSpPr txBox="1">
            <a:spLocks noChangeArrowheads="1"/>
          </p:cNvSpPr>
          <p:nvPr/>
        </p:nvSpPr>
        <p:spPr bwMode="auto">
          <a:xfrm>
            <a:off x="2438400" y="1371600"/>
            <a:ext cx="36623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Logically-centralized control</a:t>
            </a:r>
          </a:p>
        </p:txBody>
      </p:sp>
      <p:sp>
        <p:nvSpPr>
          <p:cNvPr id="31763" name="TextBox 27"/>
          <p:cNvSpPr txBox="1">
            <a:spLocks noChangeArrowheads="1"/>
          </p:cNvSpPr>
          <p:nvPr/>
        </p:nvSpPr>
        <p:spPr bwMode="auto">
          <a:xfrm>
            <a:off x="7223125" y="4800600"/>
            <a:ext cx="1300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Switches</a:t>
            </a:r>
          </a:p>
        </p:txBody>
      </p:sp>
      <p:sp>
        <p:nvSpPr>
          <p:cNvPr id="31764" name="Rounded Rectangle 21"/>
          <p:cNvSpPr>
            <a:spLocks noChangeArrowheads="1"/>
          </p:cNvSpPr>
          <p:nvPr/>
        </p:nvSpPr>
        <p:spPr bwMode="auto">
          <a:xfrm>
            <a:off x="1600200" y="1828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41338" y="1981200"/>
            <a:ext cx="9826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Smart,</a:t>
            </a:r>
          </a:p>
          <a:p>
            <a:r>
              <a:rPr lang="en-US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001000" y="3962400"/>
            <a:ext cx="9826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Dumb,</a:t>
            </a:r>
          </a:p>
          <a:p>
            <a:r>
              <a:rPr lang="en-US">
                <a:solidFill>
                  <a:srgbClr val="0000FF"/>
                </a:solidFill>
              </a:rPr>
              <a:t>fast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Internet: A Remarkable Story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Tremendous success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From research experiment 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to global infrastructure</a:t>
            </a:r>
          </a:p>
          <a:p>
            <a:r>
              <a:rPr lang="en-US" smtClean="0">
                <a:ea typeface="ＭＳ Ｐゴシック" pitchFamily="34" charset="-128"/>
              </a:rPr>
              <a:t>Brilliance of under-specifying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Network: best-effort packet delivery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Hosts: arbitrary applications</a:t>
            </a:r>
          </a:p>
          <a:p>
            <a:r>
              <a:rPr lang="en-US" smtClean="0">
                <a:ea typeface="ＭＳ Ｐゴシック" pitchFamily="34" charset="-128"/>
              </a:rPr>
              <a:t>Enables innovation in applications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Web, P2P, VoIP, social networks, virtual worlds</a:t>
            </a:r>
          </a:p>
          <a:p>
            <a:r>
              <a:rPr lang="en-US" smtClean="0">
                <a:ea typeface="ＭＳ Ｐゴシック" pitchFamily="34" charset="-128"/>
              </a:rPr>
              <a:t>But, change is easy only at the edge… </a:t>
            </a:r>
            <a:r>
              <a:rPr lang="en-US" smtClean="0">
                <a:ea typeface="ＭＳ Ｐゴシック" pitchFamily="34" charset="-128"/>
                <a:sym typeface="Wingdings" pitchFamily="2" charset="2"/>
              </a:rPr>
              <a:t>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</p:txBody>
      </p:sp>
      <p:pic>
        <p:nvPicPr>
          <p:cNvPr id="17412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6400800" y="1066800"/>
            <a:ext cx="25400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1568450" y="1778000"/>
            <a:ext cx="5389564" cy="49203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  <a:latin typeface="Calibri" charset="0"/>
              </a:rPr>
              <a:t>Control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Program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90120" name="Title 31"/>
          <p:cNvSpPr>
            <a:spLocks noGrp="1"/>
          </p:cNvSpPr>
          <p:nvPr>
            <p:ph type="title"/>
          </p:nvPr>
        </p:nvSpPr>
        <p:spPr>
          <a:xfrm>
            <a:off x="114300" y="147360"/>
            <a:ext cx="9144000" cy="40892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Software Defined Network (SDN)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444750" y="4678363"/>
            <a:ext cx="1393825" cy="1122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4014788" y="4562475"/>
            <a:ext cx="1106487" cy="738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4102100" y="5800725"/>
            <a:ext cx="1285875" cy="742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1916113" y="6278563"/>
            <a:ext cx="1400175" cy="265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5759450" y="5056188"/>
            <a:ext cx="1198563" cy="496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 rot="16200000" flipH="1">
            <a:off x="347662" y="4527551"/>
            <a:ext cx="2441575" cy="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5400000">
            <a:off x="3137694" y="3740944"/>
            <a:ext cx="869950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 bwMode="auto">
          <a:xfrm rot="5400000">
            <a:off x="4391819" y="4302919"/>
            <a:ext cx="1993900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 bwMode="auto">
          <a:xfrm rot="5400000">
            <a:off x="6330950" y="3935413"/>
            <a:ext cx="1254125" cy="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1296988" y="5608638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3127375" y="6111875"/>
            <a:ext cx="1147763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2998788" y="4176713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4814888" y="5273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6472238" y="4511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</p:txBody>
      </p:sp>
      <p:cxnSp>
        <p:nvCxnSpPr>
          <p:cNvPr id="51" name="Straight Connector 50"/>
          <p:cNvCxnSpPr/>
          <p:nvPr/>
        </p:nvCxnSpPr>
        <p:spPr bwMode="auto">
          <a:xfrm flipV="1">
            <a:off x="2367756" y="4936331"/>
            <a:ext cx="681832" cy="592138"/>
          </a:xfrm>
          <a:prstGeom prst="line">
            <a:avLst/>
          </a:prstGeom>
          <a:ln w="38100" cmpd="sng">
            <a:solidFill>
              <a:srgbClr val="8B0F0A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 bwMode="auto">
          <a:xfrm>
            <a:off x="4102100" y="4846638"/>
            <a:ext cx="712788" cy="466725"/>
          </a:xfrm>
          <a:prstGeom prst="line">
            <a:avLst/>
          </a:prstGeom>
          <a:ln w="38100" cmpd="sng">
            <a:solidFill>
              <a:srgbClr val="8B0F0A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 bwMode="auto">
          <a:xfrm>
            <a:off x="2495550" y="6199188"/>
            <a:ext cx="554038" cy="176212"/>
          </a:xfrm>
          <a:prstGeom prst="line">
            <a:avLst/>
          </a:prstGeom>
          <a:ln w="38100" cmpd="sng">
            <a:solidFill>
              <a:srgbClr val="8B0F0A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4351733" y="5930900"/>
            <a:ext cx="475855" cy="268288"/>
          </a:xfrm>
          <a:prstGeom prst="line">
            <a:avLst/>
          </a:prstGeom>
          <a:ln w="38100" cmpd="sng">
            <a:solidFill>
              <a:srgbClr val="8B0F0A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 bwMode="auto">
          <a:xfrm flipV="1">
            <a:off x="5949950" y="5068888"/>
            <a:ext cx="465138" cy="244475"/>
          </a:xfrm>
          <a:prstGeom prst="line">
            <a:avLst/>
          </a:prstGeom>
          <a:ln w="38100" cmpd="sng">
            <a:solidFill>
              <a:srgbClr val="8B0F0A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1032934" y="3143846"/>
            <a:ext cx="6663266" cy="818554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3" name="Group 64"/>
          <p:cNvGrpSpPr/>
          <p:nvPr/>
        </p:nvGrpSpPr>
        <p:grpSpPr>
          <a:xfrm>
            <a:off x="5469467" y="2425700"/>
            <a:ext cx="838200" cy="609600"/>
            <a:chOff x="7848600" y="1752600"/>
            <a:chExt cx="1143000" cy="838200"/>
          </a:xfrm>
          <a:solidFill>
            <a:schemeClr val="bg1"/>
          </a:solidFill>
        </p:grpSpPr>
        <p:sp>
          <p:nvSpPr>
            <p:cNvPr id="33" name="Oval 32"/>
            <p:cNvSpPr/>
            <p:nvPr/>
          </p:nvSpPr>
          <p:spPr>
            <a:xfrm>
              <a:off x="8001000" y="19812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82000" y="17526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382000" y="23622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763000" y="20574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848600" y="23622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rot="5400000" flipH="1" flipV="1">
              <a:off x="8272322" y="1871522"/>
              <a:ext cx="66956" cy="219356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0"/>
              <a:endCxn id="33" idx="3"/>
            </p:cNvCxnSpPr>
            <p:nvPr/>
          </p:nvCxnSpPr>
          <p:spPr>
            <a:xfrm rot="5400000" flipH="1" flipV="1">
              <a:off x="7905750" y="2233472"/>
              <a:ext cx="185878" cy="715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3" idx="7"/>
              <a:endCxn id="40" idx="4"/>
            </p:cNvCxnSpPr>
            <p:nvPr/>
          </p:nvCxnSpPr>
          <p:spPr>
            <a:xfrm rot="5400000" flipH="1" flipV="1">
              <a:off x="8062772" y="1962150"/>
              <a:ext cx="414478" cy="4525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5"/>
              <a:endCxn id="41" idx="3"/>
            </p:cNvCxnSpPr>
            <p:nvPr/>
          </p:nvCxnSpPr>
          <p:spPr>
            <a:xfrm rot="16200000" flipH="1">
              <a:off x="8229600" y="2371444"/>
              <a:ext cx="1588" cy="371756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0" idx="4"/>
              <a:endCxn id="42" idx="1"/>
            </p:cNvCxnSpPr>
            <p:nvPr/>
          </p:nvCxnSpPr>
          <p:spPr>
            <a:xfrm rot="16200000" flipH="1">
              <a:off x="8591550" y="1885950"/>
              <a:ext cx="109678" cy="3001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8610600" y="2252522"/>
              <a:ext cx="185878" cy="2239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126" name="TextBox 44"/>
          <p:cNvSpPr txBox="1">
            <a:spLocks noChangeArrowheads="1"/>
          </p:cNvSpPr>
          <p:nvPr/>
        </p:nvSpPr>
        <p:spPr bwMode="auto">
          <a:xfrm>
            <a:off x="2984500" y="2601913"/>
            <a:ext cx="2338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Global Network View</a:t>
            </a:r>
          </a:p>
        </p:txBody>
      </p:sp>
      <p:sp>
        <p:nvSpPr>
          <p:cNvPr id="81" name="Title 31"/>
          <p:cNvSpPr txBox="1">
            <a:spLocks/>
          </p:cNvSpPr>
          <p:nvPr/>
        </p:nvSpPr>
        <p:spPr bwMode="auto">
          <a:xfrm>
            <a:off x="114300" y="502960"/>
            <a:ext cx="9144000" cy="50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9" tIns="44446" rIns="90479" bIns="44446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32" charset="-128"/>
                <a:cs typeface="ＭＳ Ｐゴシック" pitchFamily="3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  <a:ea typeface="ＭＳ Ｐゴシック" pitchFamily="32" charset="-128"/>
                <a:cs typeface="ＭＳ Ｐゴシック" pitchFamily="3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  <a:ea typeface="ＭＳ Ｐゴシック" pitchFamily="32" charset="-128"/>
                <a:cs typeface="ＭＳ Ｐゴシック" pitchFamily="3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  <a:ea typeface="ＭＳ Ｐゴシック" pitchFamily="32" charset="-128"/>
                <a:cs typeface="ＭＳ Ｐゴシック" pitchFamily="3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  <a:ea typeface="ＭＳ Ｐゴシック" pitchFamily="32" charset="-128"/>
                <a:cs typeface="ＭＳ Ｐゴシック" pitchFamily="3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</a:defRPr>
            </a:lvl9pPr>
          </a:lstStyle>
          <a:p>
            <a:pPr eaLnBrk="1" hangingPunct="1"/>
            <a:r>
              <a:rPr lang="en-US" sz="28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</a:rPr>
              <a:t>Traditional Control Mechanisms</a:t>
            </a:r>
            <a:endParaRPr lang="en-US" sz="28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" name="Title 31"/>
          <p:cNvSpPr txBox="1">
            <a:spLocks/>
          </p:cNvSpPr>
          <p:nvPr/>
        </p:nvSpPr>
        <p:spPr bwMode="auto">
          <a:xfrm>
            <a:off x="114300" y="1009650"/>
            <a:ext cx="9144000" cy="367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79" tIns="44446" rIns="90479" bIns="44446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itchFamily="32" charset="-128"/>
                <a:cs typeface="ＭＳ Ｐゴシック" pitchFamily="3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  <a:ea typeface="ＭＳ Ｐゴシック" pitchFamily="32" charset="-128"/>
                <a:cs typeface="ＭＳ Ｐゴシック" pitchFamily="3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  <a:ea typeface="ＭＳ Ｐゴシック" pitchFamily="32" charset="-128"/>
                <a:cs typeface="ＭＳ Ｐゴシック" pitchFamily="3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  <a:ea typeface="ＭＳ Ｐゴシック" pitchFamily="32" charset="-128"/>
                <a:cs typeface="ＭＳ Ｐゴシック" pitchFamily="3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  <a:ea typeface="ＭＳ Ｐゴシック" pitchFamily="32" charset="-128"/>
                <a:cs typeface="ＭＳ Ｐゴシック" pitchFamily="3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3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Network of Switches and/or Routers</a:t>
            </a:r>
            <a:endParaRPr lang="en-US" sz="2400" dirty="0">
              <a:solidFill>
                <a:srgbClr val="00B0F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9124" y="3035300"/>
            <a:ext cx="751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Distributed algorithm running between neighbors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568451" y="1254780"/>
            <a:ext cx="5389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08000"/>
                </a:solidFill>
              </a:rPr>
              <a:t>e.g. routing, access control</a:t>
            </a:r>
            <a:endParaRPr lang="en-US" sz="2800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937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90120" grpId="0"/>
      <p:bldP spid="79" grpId="0" animBg="1"/>
      <p:bldP spid="90126" grpId="0"/>
      <p:bldP spid="81" grpId="0"/>
      <p:bldP spid="81" grpId="1"/>
      <p:bldP spid="82" grpId="0"/>
      <p:bldP spid="31" grpId="0"/>
      <p:bldP spid="31" grpId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Major Change in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longer designing distributed control protocols</a:t>
            </a:r>
          </a:p>
          <a:p>
            <a:pPr lvl="1"/>
            <a:r>
              <a:rPr lang="en-US" dirty="0" smtClean="0"/>
              <a:t>Design one distributed system (NOS)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for all control functions</a:t>
            </a:r>
          </a:p>
          <a:p>
            <a:pPr lvl="1"/>
            <a:endParaRPr lang="en-US" dirty="0"/>
          </a:p>
          <a:p>
            <a:r>
              <a:rPr lang="en-US" dirty="0" smtClean="0"/>
              <a:t>Now just defining a centralized control </a:t>
            </a:r>
            <a:r>
              <a:rPr lang="en-US" b="1" i="1" dirty="0" smtClean="0"/>
              <a:t>function</a:t>
            </a:r>
          </a:p>
          <a:p>
            <a:pPr marL="457200" lvl="1" indent="0">
              <a:buNone/>
            </a:pPr>
            <a:r>
              <a:rPr lang="en-US" sz="2800" b="1" dirty="0" smtClean="0"/>
              <a:t>             </a:t>
            </a:r>
          </a:p>
          <a:p>
            <a:pPr marL="457200" lvl="1" indent="0" algn="ctr">
              <a:buNone/>
            </a:pPr>
            <a:r>
              <a:rPr lang="pl-PL" sz="3600" b="1" dirty="0" err="1" smtClean="0"/>
              <a:t>Configuration</a:t>
            </a:r>
            <a:r>
              <a:rPr lang="pl-PL" sz="3600" b="1" dirty="0" smtClean="0"/>
              <a:t> </a:t>
            </a:r>
            <a:r>
              <a:rPr lang="pl-PL" sz="3600" b="1" dirty="0"/>
              <a:t>= </a:t>
            </a:r>
            <a:r>
              <a:rPr lang="pl-PL" sz="3600" b="1" dirty="0" err="1" smtClean="0"/>
              <a:t>Function</a:t>
            </a:r>
            <a:r>
              <a:rPr lang="pl-PL" sz="3600" b="1" dirty="0" smtClean="0"/>
              <a:t>(</a:t>
            </a:r>
            <a:r>
              <a:rPr lang="pl-PL" sz="3600" b="1" dirty="0" err="1"/>
              <a:t>view</a:t>
            </a:r>
            <a:r>
              <a:rPr lang="pl-PL" sz="3600" b="1" dirty="0" smtClean="0"/>
              <a:t>)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If you understand this, raise your hand.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083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Specification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program </a:t>
            </a:r>
            <a:r>
              <a:rPr lang="en-US" u="sng" dirty="0" smtClean="0"/>
              <a:t>should</a:t>
            </a:r>
            <a:r>
              <a:rPr lang="en-US" dirty="0" smtClean="0"/>
              <a:t> express desired behavior</a:t>
            </a:r>
          </a:p>
          <a:p>
            <a:pPr lvl="3"/>
            <a:endParaRPr lang="en-US" dirty="0"/>
          </a:p>
          <a:p>
            <a:r>
              <a:rPr lang="en-US" dirty="0" smtClean="0"/>
              <a:t>It </a:t>
            </a:r>
            <a:r>
              <a:rPr lang="en-US" u="sng" dirty="0" smtClean="0"/>
              <a:t>should not </a:t>
            </a:r>
            <a:r>
              <a:rPr lang="en-US" dirty="0" smtClean="0"/>
              <a:t>be responsible for implementing that behavior on physical network infrastructure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Natural abstraction: </a:t>
            </a:r>
            <a:r>
              <a:rPr lang="en-US" b="1" dirty="0" smtClean="0"/>
              <a:t>simplified model</a:t>
            </a:r>
            <a:r>
              <a:rPr lang="en-US" dirty="0" smtClean="0"/>
              <a:t> of network</a:t>
            </a:r>
            <a:endParaRPr lang="en-US" dirty="0"/>
          </a:p>
          <a:p>
            <a:pPr lvl="1"/>
            <a:r>
              <a:rPr lang="en-US" dirty="0" smtClean="0"/>
              <a:t>Simple model with only enough detail to </a:t>
            </a:r>
            <a:r>
              <a:rPr lang="en-US" u="sng" dirty="0" smtClean="0"/>
              <a:t>specify</a:t>
            </a:r>
            <a:r>
              <a:rPr lang="en-US" dirty="0" smtClean="0"/>
              <a:t> goals</a:t>
            </a:r>
            <a:endParaRPr lang="en-US" b="1" dirty="0"/>
          </a:p>
          <a:p>
            <a:pPr lvl="2"/>
            <a:endParaRPr lang="en-US" dirty="0"/>
          </a:p>
          <a:p>
            <a:r>
              <a:rPr lang="en-US" dirty="0"/>
              <a:t>Requires a new shared control layer:</a:t>
            </a:r>
          </a:p>
          <a:p>
            <a:pPr lvl="1"/>
            <a:r>
              <a:rPr lang="en-US" b="1" dirty="0"/>
              <a:t>Map abstract configuration to physical </a:t>
            </a:r>
            <a:r>
              <a:rPr lang="en-US" b="1" dirty="0" smtClean="0"/>
              <a:t>configuration</a:t>
            </a:r>
          </a:p>
          <a:p>
            <a:pPr lvl="4"/>
            <a:endParaRPr lang="en-US" b="1" dirty="0" smtClean="0"/>
          </a:p>
          <a:p>
            <a:r>
              <a:rPr lang="en-US" dirty="0"/>
              <a:t>This is “network virtualization”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4239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Example: Access Control</a:t>
            </a:r>
            <a:endParaRPr lang="en-US" dirty="0"/>
          </a:p>
        </p:txBody>
      </p:sp>
      <p:cxnSp>
        <p:nvCxnSpPr>
          <p:cNvPr id="6" name="Straight Connector 5"/>
          <p:cNvCxnSpPr>
            <a:stCxn id="18" idx="5"/>
            <a:endCxn id="19" idx="1"/>
          </p:cNvCxnSpPr>
          <p:nvPr/>
        </p:nvCxnSpPr>
        <p:spPr bwMode="auto">
          <a:xfrm>
            <a:off x="4347065" y="4623064"/>
            <a:ext cx="392720" cy="42181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>
            <a:endCxn id="18" idx="2"/>
          </p:cNvCxnSpPr>
          <p:nvPr/>
        </p:nvCxnSpPr>
        <p:spPr bwMode="auto">
          <a:xfrm>
            <a:off x="3018935" y="4076700"/>
            <a:ext cx="905365" cy="3937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1" idx="7"/>
          </p:cNvCxnSpPr>
          <p:nvPr/>
        </p:nvCxnSpPr>
        <p:spPr bwMode="auto">
          <a:xfrm flipV="1">
            <a:off x="2931015" y="4613605"/>
            <a:ext cx="1027720" cy="3772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>
            <a:endCxn id="20" idx="0"/>
          </p:cNvCxnSpPr>
          <p:nvPr/>
        </p:nvCxnSpPr>
        <p:spPr bwMode="auto">
          <a:xfrm>
            <a:off x="2895600" y="5321300"/>
            <a:ext cx="590550" cy="431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>
            <a:endCxn id="20" idx="3"/>
          </p:cNvCxnSpPr>
          <p:nvPr/>
        </p:nvCxnSpPr>
        <p:spPr bwMode="auto">
          <a:xfrm flipV="1">
            <a:off x="2641600" y="6121664"/>
            <a:ext cx="669435" cy="3553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0" idx="5"/>
          </p:cNvCxnSpPr>
          <p:nvPr/>
        </p:nvCxnSpPr>
        <p:spPr bwMode="auto">
          <a:xfrm>
            <a:off x="3661265" y="6121664"/>
            <a:ext cx="586885" cy="1902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1568450" y="5168900"/>
            <a:ext cx="939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20" idx="6"/>
            <a:endCxn id="19" idx="3"/>
          </p:cNvCxnSpPr>
          <p:nvPr/>
        </p:nvCxnSpPr>
        <p:spPr bwMode="auto">
          <a:xfrm flipV="1">
            <a:off x="3733800" y="5350205"/>
            <a:ext cx="1005985" cy="61879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stCxn id="18" idx="7"/>
          </p:cNvCxnSpPr>
          <p:nvPr/>
        </p:nvCxnSpPr>
        <p:spPr bwMode="auto">
          <a:xfrm flipV="1">
            <a:off x="4347065" y="3702050"/>
            <a:ext cx="939800" cy="6156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7" idx="3"/>
          </p:cNvCxnSpPr>
          <p:nvPr/>
        </p:nvCxnSpPr>
        <p:spPr bwMode="auto">
          <a:xfrm flipV="1">
            <a:off x="781050" y="5321564"/>
            <a:ext cx="364635" cy="5458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 bwMode="auto">
          <a:xfrm>
            <a:off x="1073150" y="4953000"/>
            <a:ext cx="495300" cy="431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3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924300" y="4254500"/>
            <a:ext cx="495300" cy="431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3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667250" y="4981641"/>
            <a:ext cx="495300" cy="431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3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238500" y="5753100"/>
            <a:ext cx="495300" cy="431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3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508250" y="4927600"/>
            <a:ext cx="495300" cy="431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3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781050" y="4635500"/>
            <a:ext cx="364635" cy="34614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5067300" y="5969000"/>
            <a:ext cx="495300" cy="431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3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715000" y="4397705"/>
            <a:ext cx="495300" cy="431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3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248400" y="5689600"/>
            <a:ext cx="495300" cy="431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3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cxnSp>
        <p:nvCxnSpPr>
          <p:cNvPr id="42" name="Straight Connector 41"/>
          <p:cNvCxnSpPr>
            <a:stCxn id="33" idx="7"/>
          </p:cNvCxnSpPr>
          <p:nvPr/>
        </p:nvCxnSpPr>
        <p:spPr bwMode="auto">
          <a:xfrm flipV="1">
            <a:off x="6137765" y="3946657"/>
            <a:ext cx="980585" cy="5142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2" idx="6"/>
            <a:endCxn id="34" idx="2"/>
          </p:cNvCxnSpPr>
          <p:nvPr/>
        </p:nvCxnSpPr>
        <p:spPr bwMode="auto">
          <a:xfrm flipV="1">
            <a:off x="5562600" y="5905500"/>
            <a:ext cx="685800" cy="2794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33" idx="5"/>
            <a:endCxn id="34" idx="0"/>
          </p:cNvCxnSpPr>
          <p:nvPr/>
        </p:nvCxnSpPr>
        <p:spPr bwMode="auto">
          <a:xfrm>
            <a:off x="6137765" y="4766269"/>
            <a:ext cx="358285" cy="9233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19" idx="5"/>
            <a:endCxn id="32" idx="0"/>
          </p:cNvCxnSpPr>
          <p:nvPr/>
        </p:nvCxnSpPr>
        <p:spPr bwMode="auto">
          <a:xfrm>
            <a:off x="5090015" y="5350205"/>
            <a:ext cx="224935" cy="61879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19" idx="7"/>
            <a:endCxn id="33" idx="3"/>
          </p:cNvCxnSpPr>
          <p:nvPr/>
        </p:nvCxnSpPr>
        <p:spPr bwMode="auto">
          <a:xfrm flipV="1">
            <a:off x="5090015" y="4766269"/>
            <a:ext cx="697520" cy="2786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>
            <a:stCxn id="34" idx="5"/>
          </p:cNvCxnSpPr>
          <p:nvPr/>
        </p:nvCxnSpPr>
        <p:spPr bwMode="auto">
          <a:xfrm>
            <a:off x="6671165" y="6058164"/>
            <a:ext cx="447185" cy="5839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2" idx="5"/>
          </p:cNvCxnSpPr>
          <p:nvPr/>
        </p:nvCxnSpPr>
        <p:spPr bwMode="auto">
          <a:xfrm>
            <a:off x="5490065" y="6337564"/>
            <a:ext cx="647700" cy="3045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4" idx="7"/>
          </p:cNvCxnSpPr>
          <p:nvPr/>
        </p:nvCxnSpPr>
        <p:spPr bwMode="auto">
          <a:xfrm flipV="1">
            <a:off x="6671165" y="5413441"/>
            <a:ext cx="599585" cy="3393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21" idx="3"/>
          </p:cNvCxnSpPr>
          <p:nvPr/>
        </p:nvCxnSpPr>
        <p:spPr bwMode="auto">
          <a:xfrm flipV="1">
            <a:off x="1972165" y="5296164"/>
            <a:ext cx="608620" cy="4439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3"/>
          </p:cNvCxnSpPr>
          <p:nvPr/>
        </p:nvCxnSpPr>
        <p:spPr bwMode="auto">
          <a:xfrm flipH="1">
            <a:off x="4419601" y="6337564"/>
            <a:ext cx="720234" cy="3045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334250" y="4613605"/>
            <a:ext cx="16827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Global</a:t>
            </a:r>
          </a:p>
          <a:p>
            <a:r>
              <a:rPr lang="en-US" sz="2400" dirty="0" smtClean="0"/>
              <a:t>Network View</a:t>
            </a:r>
            <a:endParaRPr lang="en-US" sz="2400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3336435" y="1009914"/>
            <a:ext cx="5464665" cy="2577572"/>
            <a:chOff x="3336435" y="1009914"/>
            <a:chExt cx="5464665" cy="2577572"/>
          </a:xfrm>
        </p:grpSpPr>
        <p:sp>
          <p:nvSpPr>
            <p:cNvPr id="22" name="Oval 21"/>
            <p:cNvSpPr/>
            <p:nvPr/>
          </p:nvSpPr>
          <p:spPr bwMode="auto">
            <a:xfrm>
              <a:off x="3924300" y="1549400"/>
              <a:ext cx="1638300" cy="1498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accent5"/>
                </a:solidFill>
                <a:effectLst/>
                <a:latin typeface="Arial" pitchFamily="33" charset="0"/>
                <a:ea typeface="ＭＳ Ｐゴシック" pitchFamily="33" charset="-128"/>
                <a:cs typeface="ＭＳ Ｐゴシック" pitchFamily="33" charset="-128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 flipV="1">
              <a:off x="5162550" y="1241558"/>
              <a:ext cx="400050" cy="46024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22" idx="0"/>
            </p:cNvCxnSpPr>
            <p:nvPr/>
          </p:nvCxnSpPr>
          <p:spPr bwMode="auto">
            <a:xfrm flipH="1" flipV="1">
              <a:off x="4739785" y="1009914"/>
              <a:ext cx="3665" cy="53948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 bwMode="auto">
            <a:xfrm flipV="1">
              <a:off x="5490065" y="1663701"/>
              <a:ext cx="529735" cy="3825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 bwMode="auto">
            <a:xfrm>
              <a:off x="5544530" y="2314441"/>
              <a:ext cx="593235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22" idx="1"/>
            </p:cNvCxnSpPr>
            <p:nvPr/>
          </p:nvCxnSpPr>
          <p:spPr bwMode="auto">
            <a:xfrm flipH="1" flipV="1">
              <a:off x="3817728" y="1241558"/>
              <a:ext cx="346495" cy="52730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 bwMode="auto">
            <a:xfrm flipH="1" flipV="1">
              <a:off x="3336435" y="1768865"/>
              <a:ext cx="647702" cy="27735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auto">
            <a:xfrm>
              <a:off x="3361835" y="2314441"/>
              <a:ext cx="593235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auto">
            <a:xfrm flipH="1" flipV="1">
              <a:off x="4736120" y="3048000"/>
              <a:ext cx="3665" cy="53948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auto">
            <a:xfrm>
              <a:off x="5377597" y="2749282"/>
              <a:ext cx="529735" cy="29871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5089162" y="2940542"/>
              <a:ext cx="288435" cy="52655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 flipV="1">
              <a:off x="3984137" y="2940542"/>
              <a:ext cx="400050" cy="46024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 flipV="1">
              <a:off x="3524250" y="2665480"/>
              <a:ext cx="529735" cy="3825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6743700" y="1815388"/>
              <a:ext cx="20574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Abstract Network</a:t>
              </a:r>
            </a:p>
            <a:p>
              <a:r>
                <a:rPr lang="en-US" sz="2400" dirty="0" smtClean="0"/>
                <a:t>Model</a:t>
              </a:r>
              <a:endParaRPr lang="en-US" sz="24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496050" y="5550332"/>
            <a:ext cx="2305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6600"/>
                </a:solidFill>
              </a:rPr>
              <a:t>How</a:t>
            </a:r>
            <a:endParaRPr lang="en-US" sz="6000" b="1" dirty="0">
              <a:solidFill>
                <a:srgbClr val="FF66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40192" y="1009914"/>
            <a:ext cx="2461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6600"/>
                </a:solidFill>
              </a:rPr>
              <a:t>What</a:t>
            </a:r>
            <a:endParaRPr lang="en-US" sz="60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510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21" name="Group 31"/>
          <p:cNvGrpSpPr>
            <a:grpSpLocks/>
          </p:cNvGrpSpPr>
          <p:nvPr/>
        </p:nvGrpSpPr>
        <p:grpSpPr bwMode="auto">
          <a:xfrm>
            <a:off x="1296988" y="3306763"/>
            <a:ext cx="6323012" cy="3475037"/>
            <a:chOff x="611188" y="2646363"/>
            <a:chExt cx="7559675" cy="3952875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1983431" y="4206566"/>
              <a:ext cx="1666431" cy="12766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860539" y="4074743"/>
              <a:ext cx="1322895" cy="8396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964927" y="5483259"/>
              <a:ext cx="1537368" cy="8451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351402" y="6026803"/>
              <a:ext cx="1674023" cy="3015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946424" y="4636344"/>
              <a:ext cx="1432980" cy="5652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-452911" y="4035017"/>
              <a:ext cx="2777306" cy="0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2837163" y="3140200"/>
              <a:ext cx="989573" cy="1899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4369208" y="3779450"/>
              <a:ext cx="2268073" cy="1899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6666116" y="3361456"/>
              <a:ext cx="1426575" cy="0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AutoShape 7"/>
            <p:cNvSpPr>
              <a:spLocks noChangeArrowheads="1"/>
            </p:cNvSpPr>
            <p:nvPr/>
          </p:nvSpPr>
          <p:spPr bwMode="auto">
            <a:xfrm>
              <a:off x="611188" y="5264759"/>
              <a:ext cx="1372243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35" name="AutoShape 7"/>
            <p:cNvSpPr>
              <a:spLocks noChangeArrowheads="1"/>
            </p:cNvSpPr>
            <p:nvPr/>
          </p:nvSpPr>
          <p:spPr bwMode="auto">
            <a:xfrm>
              <a:off x="2799564" y="5837194"/>
              <a:ext cx="1372244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2645828" y="3635936"/>
              <a:ext cx="1372243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37" name="AutoShape 7"/>
            <p:cNvSpPr>
              <a:spLocks noChangeArrowheads="1"/>
            </p:cNvSpPr>
            <p:nvPr/>
          </p:nvSpPr>
          <p:spPr bwMode="auto">
            <a:xfrm>
              <a:off x="4817124" y="4883737"/>
              <a:ext cx="1372243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6798620" y="4016957"/>
              <a:ext cx="1372243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</p:grpSp>
      <p:sp>
        <p:nvSpPr>
          <p:cNvPr id="79" name="Rounded Rectangle 78"/>
          <p:cNvSpPr/>
          <p:nvPr/>
        </p:nvSpPr>
        <p:spPr>
          <a:xfrm>
            <a:off x="1032934" y="3143846"/>
            <a:ext cx="6663266" cy="818554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3" name="Group 64"/>
          <p:cNvGrpSpPr/>
          <p:nvPr/>
        </p:nvGrpSpPr>
        <p:grpSpPr>
          <a:xfrm>
            <a:off x="5469467" y="3200400"/>
            <a:ext cx="838200" cy="609600"/>
            <a:chOff x="7848600" y="1752600"/>
            <a:chExt cx="1143000" cy="838200"/>
          </a:xfrm>
          <a:solidFill>
            <a:schemeClr val="bg1"/>
          </a:solidFill>
        </p:grpSpPr>
        <p:sp>
          <p:nvSpPr>
            <p:cNvPr id="33" name="Oval 32"/>
            <p:cNvSpPr/>
            <p:nvPr/>
          </p:nvSpPr>
          <p:spPr>
            <a:xfrm>
              <a:off x="8001000" y="19812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82000" y="17526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382000" y="23622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763000" y="20574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848600" y="23622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rot="5400000" flipH="1" flipV="1">
              <a:off x="8272322" y="1871522"/>
              <a:ext cx="66956" cy="219356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0"/>
              <a:endCxn id="33" idx="3"/>
            </p:cNvCxnSpPr>
            <p:nvPr/>
          </p:nvCxnSpPr>
          <p:spPr>
            <a:xfrm rot="5400000" flipH="1" flipV="1">
              <a:off x="7905750" y="2233472"/>
              <a:ext cx="185878" cy="715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3" idx="7"/>
              <a:endCxn id="40" idx="4"/>
            </p:cNvCxnSpPr>
            <p:nvPr/>
          </p:nvCxnSpPr>
          <p:spPr>
            <a:xfrm rot="5400000" flipH="1" flipV="1">
              <a:off x="8062772" y="1962150"/>
              <a:ext cx="414478" cy="4525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5"/>
              <a:endCxn id="41" idx="3"/>
            </p:cNvCxnSpPr>
            <p:nvPr/>
          </p:nvCxnSpPr>
          <p:spPr>
            <a:xfrm rot="16200000" flipH="1">
              <a:off x="8229600" y="2371444"/>
              <a:ext cx="1588" cy="371756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0" idx="4"/>
              <a:endCxn id="42" idx="1"/>
            </p:cNvCxnSpPr>
            <p:nvPr/>
          </p:nvCxnSpPr>
          <p:spPr>
            <a:xfrm rot="16200000" flipH="1">
              <a:off x="8591550" y="1885950"/>
              <a:ext cx="109678" cy="3001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8610600" y="2252522"/>
              <a:ext cx="185878" cy="2239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126" name="TextBox 44"/>
          <p:cNvSpPr txBox="1">
            <a:spLocks noChangeArrowheads="1"/>
          </p:cNvSpPr>
          <p:nvPr/>
        </p:nvSpPr>
        <p:spPr bwMode="auto">
          <a:xfrm>
            <a:off x="3429000" y="2754313"/>
            <a:ext cx="2338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Global Network View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3402013" y="1752600"/>
            <a:ext cx="26477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Abstract Network </a:t>
            </a:r>
            <a:r>
              <a:rPr lang="en-US" sz="1800" dirty="0" smtClean="0"/>
              <a:t>Model</a:t>
            </a:r>
            <a:endParaRPr lang="en-US" sz="1800" dirty="0"/>
          </a:p>
        </p:txBody>
      </p:sp>
      <p:sp>
        <p:nvSpPr>
          <p:cNvPr id="67" name="Rounded Rectangle 66"/>
          <p:cNvSpPr/>
          <p:nvPr/>
        </p:nvSpPr>
        <p:spPr>
          <a:xfrm>
            <a:off x="1568450" y="2209800"/>
            <a:ext cx="5466878" cy="49203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  <a:latin typeface="Calibri" charset="0"/>
              </a:rPr>
              <a:t>Control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Program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066800" y="2133600"/>
            <a:ext cx="6662738" cy="609600"/>
            <a:chOff x="1066800" y="2133600"/>
            <a:chExt cx="6663266" cy="609600"/>
          </a:xfrm>
        </p:grpSpPr>
        <p:sp>
          <p:nvSpPr>
            <p:cNvPr id="39" name="Rounded Rectangle 38"/>
            <p:cNvSpPr/>
            <p:nvPr/>
          </p:nvSpPr>
          <p:spPr>
            <a:xfrm>
              <a:off x="1066800" y="2133600"/>
              <a:ext cx="6663266" cy="609600"/>
            </a:xfrm>
            <a:prstGeom prst="roundRect">
              <a:avLst/>
            </a:prstGeom>
            <a:solidFill>
              <a:srgbClr val="008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dirty="0" smtClean="0">
                  <a:solidFill>
                    <a:srgbClr val="FFFFFF"/>
                  </a:solidFill>
                  <a:latin typeface="Calibri" charset="0"/>
                </a:rPr>
                <a:t>Network Virtualization</a:t>
              </a:r>
              <a:endParaRPr lang="en-US" dirty="0">
                <a:solidFill>
                  <a:srgbClr val="FFFFFF"/>
                </a:solidFill>
                <a:latin typeface="Calibri" charset="0"/>
              </a:endParaRPr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5689600" y="2133600"/>
              <a:ext cx="558800" cy="609600"/>
              <a:chOff x="7848600" y="1752600"/>
              <a:chExt cx="762000" cy="838200"/>
            </a:xfrm>
            <a:solidFill>
              <a:schemeClr val="bg1"/>
            </a:solidFill>
          </p:grpSpPr>
          <p:sp>
            <p:nvSpPr>
              <p:cNvPr id="53" name="Oval 52"/>
              <p:cNvSpPr/>
              <p:nvPr/>
            </p:nvSpPr>
            <p:spPr>
              <a:xfrm>
                <a:off x="8001000" y="19812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382000" y="17526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848600" y="23622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" name="Straight Connector 60"/>
              <p:cNvCxnSpPr>
                <a:stCxn id="53" idx="7"/>
                <a:endCxn id="54" idx="3"/>
              </p:cNvCxnSpPr>
              <p:nvPr/>
            </p:nvCxnSpPr>
            <p:spPr>
              <a:xfrm rot="5400000" flipH="1" flipV="1">
                <a:off x="8272322" y="1871522"/>
                <a:ext cx="66956" cy="219356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0" idx="0"/>
                <a:endCxn id="53" idx="3"/>
              </p:cNvCxnSpPr>
              <p:nvPr/>
            </p:nvCxnSpPr>
            <p:spPr>
              <a:xfrm rot="5400000" flipH="1" flipV="1">
                <a:off x="7905750" y="2233472"/>
                <a:ext cx="185878" cy="71578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60" idx="7"/>
                <a:endCxn id="54" idx="4"/>
              </p:cNvCxnSpPr>
              <p:nvPr/>
            </p:nvCxnSpPr>
            <p:spPr>
              <a:xfrm rot="5400000" flipH="1" flipV="1">
                <a:off x="8062772" y="1962150"/>
                <a:ext cx="414478" cy="452578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4"/>
            <p:cNvGrpSpPr/>
            <p:nvPr/>
          </p:nvGrpSpPr>
          <p:grpSpPr>
            <a:xfrm>
              <a:off x="6477000" y="2286000"/>
              <a:ext cx="838200" cy="387927"/>
              <a:chOff x="7848600" y="2057400"/>
              <a:chExt cx="1143000" cy="533400"/>
            </a:xfrm>
            <a:solidFill>
              <a:schemeClr val="bg1"/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8382000" y="23622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8763000" y="20574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7848600" y="23622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Connector 83"/>
              <p:cNvCxnSpPr>
                <a:stCxn id="80" idx="5"/>
                <a:endCxn id="77" idx="3"/>
              </p:cNvCxnSpPr>
              <p:nvPr/>
            </p:nvCxnSpPr>
            <p:spPr>
              <a:xfrm rot="16200000" flipH="1">
                <a:off x="8229600" y="2371444"/>
                <a:ext cx="1588" cy="371756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77" idx="6"/>
                <a:endCxn id="78" idx="3"/>
              </p:cNvCxnSpPr>
              <p:nvPr/>
            </p:nvCxnSpPr>
            <p:spPr>
              <a:xfrm flipV="1">
                <a:off x="8610600" y="2252522"/>
                <a:ext cx="185878" cy="223978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120" name="Title 3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874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  <a:t>Software Defined </a:t>
            </a:r>
            <a:r>
              <a:rPr lang="en-US" sz="4000" dirty="0" smtClean="0">
                <a:latin typeface="Calibri" charset="0"/>
                <a:ea typeface="ＭＳ Ｐゴシック" charset="0"/>
                <a:cs typeface="ＭＳ Ｐゴシック" charset="0"/>
              </a:rPr>
              <a:t>Network: Take 2</a:t>
            </a:r>
            <a:endParaRPr lang="en-US" sz="4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944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454 " pathEditMode="relative" ptsTypes="AA">
                                      <p:cBhvr>
                                        <p:cTn id="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Picture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simple program to configure a simple model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onfiguration merely a way to specify what you want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ACLs: who can talk to who</a:t>
            </a:r>
          </a:p>
          <a:p>
            <a:pPr lvl="1"/>
            <a:r>
              <a:rPr lang="en-US" dirty="0" smtClean="0"/>
              <a:t>Isolation: who can hear my broadcasts</a:t>
            </a:r>
          </a:p>
          <a:p>
            <a:pPr lvl="1"/>
            <a:r>
              <a:rPr lang="en-US" dirty="0" smtClean="0"/>
              <a:t>Routing: only specify routing to the degree you care</a:t>
            </a:r>
          </a:p>
          <a:p>
            <a:pPr lvl="2"/>
            <a:r>
              <a:rPr lang="en-US" dirty="0" smtClean="0"/>
              <a:t>Some flows over satellite, others over landline</a:t>
            </a:r>
          </a:p>
          <a:p>
            <a:pPr lvl="1"/>
            <a:r>
              <a:rPr lang="en-US" dirty="0" smtClean="0"/>
              <a:t>TE: specify in terms of quality of service, not routes</a:t>
            </a:r>
            <a:endParaRPr lang="en-US" dirty="0"/>
          </a:p>
          <a:p>
            <a:r>
              <a:rPr lang="en-US" dirty="0"/>
              <a:t>V</a:t>
            </a:r>
            <a:r>
              <a:rPr lang="en-US" dirty="0" smtClean="0"/>
              <a:t>irtualization layer “compiles” these requirements</a:t>
            </a:r>
          </a:p>
          <a:p>
            <a:pPr lvl="1"/>
            <a:r>
              <a:rPr lang="en-US" dirty="0" smtClean="0"/>
              <a:t>Produces suitable configuration of actual network devices</a:t>
            </a:r>
            <a:endParaRPr lang="en-US" dirty="0"/>
          </a:p>
          <a:p>
            <a:r>
              <a:rPr lang="en-US" dirty="0" smtClean="0"/>
              <a:t>NOS then transmits these settings to physical boxes</a:t>
            </a:r>
          </a:p>
        </p:txBody>
      </p:sp>
    </p:spTree>
    <p:extLst>
      <p:ext uri="{BB962C8B-B14F-4D97-AF65-F5344CB8AC3E}">
        <p14:creationId xmlns:p14="http://schemas.microsoft.com/office/powerpoint/2010/main" xmlns="" val="367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21" name="Group 31"/>
          <p:cNvGrpSpPr>
            <a:grpSpLocks/>
          </p:cNvGrpSpPr>
          <p:nvPr/>
        </p:nvGrpSpPr>
        <p:grpSpPr bwMode="auto">
          <a:xfrm>
            <a:off x="1296988" y="3306763"/>
            <a:ext cx="6323012" cy="3475037"/>
            <a:chOff x="611188" y="2646363"/>
            <a:chExt cx="7559675" cy="3952875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1983431" y="4206566"/>
              <a:ext cx="1666431" cy="12766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860539" y="4074743"/>
              <a:ext cx="1322895" cy="8396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964927" y="5483259"/>
              <a:ext cx="1537368" cy="8451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351402" y="6026803"/>
              <a:ext cx="1674023" cy="3015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946424" y="4636344"/>
              <a:ext cx="1432980" cy="5652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-452911" y="4035017"/>
              <a:ext cx="2777306" cy="0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2837163" y="3140200"/>
              <a:ext cx="989573" cy="1899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4369208" y="3779450"/>
              <a:ext cx="2268073" cy="1899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6666116" y="3361456"/>
              <a:ext cx="1426575" cy="0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AutoShape 7"/>
            <p:cNvSpPr>
              <a:spLocks noChangeArrowheads="1"/>
            </p:cNvSpPr>
            <p:nvPr/>
          </p:nvSpPr>
          <p:spPr bwMode="auto">
            <a:xfrm>
              <a:off x="611188" y="5264759"/>
              <a:ext cx="1372243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35" name="AutoShape 7"/>
            <p:cNvSpPr>
              <a:spLocks noChangeArrowheads="1"/>
            </p:cNvSpPr>
            <p:nvPr/>
          </p:nvSpPr>
          <p:spPr bwMode="auto">
            <a:xfrm>
              <a:off x="2799564" y="5837194"/>
              <a:ext cx="1372244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2645828" y="3635936"/>
              <a:ext cx="1372243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37" name="AutoShape 7"/>
            <p:cNvSpPr>
              <a:spLocks noChangeArrowheads="1"/>
            </p:cNvSpPr>
            <p:nvPr/>
          </p:nvSpPr>
          <p:spPr bwMode="auto">
            <a:xfrm>
              <a:off x="4817124" y="4883737"/>
              <a:ext cx="1372243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6798620" y="4016957"/>
              <a:ext cx="1372243" cy="762044"/>
            </a:xfrm>
            <a:prstGeom prst="can">
              <a:avLst>
                <a:gd name="adj" fmla="val 43620"/>
              </a:avLst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  <a:latin typeface="Calibri" charset="0"/>
              </a:endParaRPr>
            </a:p>
          </p:txBody>
        </p:sp>
      </p:grpSp>
      <p:sp>
        <p:nvSpPr>
          <p:cNvPr id="79" name="Rounded Rectangle 78"/>
          <p:cNvSpPr/>
          <p:nvPr/>
        </p:nvSpPr>
        <p:spPr>
          <a:xfrm>
            <a:off x="1032934" y="3143846"/>
            <a:ext cx="6663266" cy="818554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3" name="Group 64"/>
          <p:cNvGrpSpPr/>
          <p:nvPr/>
        </p:nvGrpSpPr>
        <p:grpSpPr>
          <a:xfrm>
            <a:off x="5469467" y="3200400"/>
            <a:ext cx="838200" cy="609600"/>
            <a:chOff x="7848600" y="1752600"/>
            <a:chExt cx="1143000" cy="838200"/>
          </a:xfrm>
          <a:solidFill>
            <a:schemeClr val="bg1"/>
          </a:solidFill>
        </p:grpSpPr>
        <p:sp>
          <p:nvSpPr>
            <p:cNvPr id="33" name="Oval 32"/>
            <p:cNvSpPr/>
            <p:nvPr/>
          </p:nvSpPr>
          <p:spPr>
            <a:xfrm>
              <a:off x="8001000" y="19812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82000" y="17526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382000" y="23622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763000" y="20574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848600" y="2362200"/>
              <a:ext cx="228600" cy="228600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rot="5400000" flipH="1" flipV="1">
              <a:off x="8272322" y="1871522"/>
              <a:ext cx="66956" cy="219356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0"/>
              <a:endCxn id="33" idx="3"/>
            </p:cNvCxnSpPr>
            <p:nvPr/>
          </p:nvCxnSpPr>
          <p:spPr>
            <a:xfrm rot="5400000" flipH="1" flipV="1">
              <a:off x="7905750" y="2233472"/>
              <a:ext cx="185878" cy="715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3" idx="7"/>
              <a:endCxn id="40" idx="4"/>
            </p:cNvCxnSpPr>
            <p:nvPr/>
          </p:nvCxnSpPr>
          <p:spPr>
            <a:xfrm rot="5400000" flipH="1" flipV="1">
              <a:off x="8062772" y="1962150"/>
              <a:ext cx="414478" cy="4525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5"/>
              <a:endCxn id="41" idx="3"/>
            </p:cNvCxnSpPr>
            <p:nvPr/>
          </p:nvCxnSpPr>
          <p:spPr>
            <a:xfrm rot="16200000" flipH="1">
              <a:off x="8229600" y="2371444"/>
              <a:ext cx="1588" cy="371756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0" idx="4"/>
              <a:endCxn id="42" idx="1"/>
            </p:cNvCxnSpPr>
            <p:nvPr/>
          </p:nvCxnSpPr>
          <p:spPr>
            <a:xfrm rot="16200000" flipH="1">
              <a:off x="8591550" y="1885950"/>
              <a:ext cx="109678" cy="3001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8610600" y="2252522"/>
              <a:ext cx="185878" cy="223978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126" name="TextBox 44"/>
          <p:cNvSpPr txBox="1">
            <a:spLocks noChangeArrowheads="1"/>
          </p:cNvSpPr>
          <p:nvPr/>
        </p:nvSpPr>
        <p:spPr bwMode="auto">
          <a:xfrm>
            <a:off x="3429000" y="2754313"/>
            <a:ext cx="2338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Global Network View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3402013" y="1752600"/>
            <a:ext cx="26477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Abstract Network </a:t>
            </a:r>
            <a:r>
              <a:rPr lang="en-US" sz="1800" dirty="0" smtClean="0"/>
              <a:t>Model</a:t>
            </a:r>
            <a:endParaRPr lang="en-US" sz="1800" dirty="0"/>
          </a:p>
        </p:txBody>
      </p:sp>
      <p:sp>
        <p:nvSpPr>
          <p:cNvPr id="67" name="Rounded Rectangle 66"/>
          <p:cNvSpPr/>
          <p:nvPr/>
        </p:nvSpPr>
        <p:spPr>
          <a:xfrm>
            <a:off x="1704749" y="1260569"/>
            <a:ext cx="5466878" cy="49203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  <a:latin typeface="Calibri" charset="0"/>
              </a:rPr>
              <a:t>Control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Program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pSp>
        <p:nvGrpSpPr>
          <p:cNvPr id="4" name="Group 86"/>
          <p:cNvGrpSpPr>
            <a:grpSpLocks/>
          </p:cNvGrpSpPr>
          <p:nvPr/>
        </p:nvGrpSpPr>
        <p:grpSpPr bwMode="auto">
          <a:xfrm>
            <a:off x="1066800" y="2144713"/>
            <a:ext cx="6662738" cy="609600"/>
            <a:chOff x="1066800" y="2133600"/>
            <a:chExt cx="6663266" cy="609600"/>
          </a:xfrm>
        </p:grpSpPr>
        <p:sp>
          <p:nvSpPr>
            <p:cNvPr id="39" name="Rounded Rectangle 38"/>
            <p:cNvSpPr/>
            <p:nvPr/>
          </p:nvSpPr>
          <p:spPr>
            <a:xfrm>
              <a:off x="1066800" y="2133600"/>
              <a:ext cx="6663266" cy="609600"/>
            </a:xfrm>
            <a:prstGeom prst="roundRect">
              <a:avLst/>
            </a:prstGeom>
            <a:solidFill>
              <a:srgbClr val="008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dirty="0" smtClean="0">
                  <a:solidFill>
                    <a:srgbClr val="FFFFFF"/>
                  </a:solidFill>
                  <a:latin typeface="Calibri" charset="0"/>
                </a:rPr>
                <a:t>Network Virtualization</a:t>
              </a:r>
              <a:endParaRPr lang="en-US" dirty="0">
                <a:solidFill>
                  <a:srgbClr val="FFFFFF"/>
                </a:solidFill>
                <a:latin typeface="Calibri" charset="0"/>
              </a:endParaRPr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5689600" y="2133600"/>
              <a:ext cx="558800" cy="609600"/>
              <a:chOff x="7848600" y="1752600"/>
              <a:chExt cx="762000" cy="838200"/>
            </a:xfrm>
            <a:solidFill>
              <a:schemeClr val="bg1"/>
            </a:solidFill>
          </p:grpSpPr>
          <p:sp>
            <p:nvSpPr>
              <p:cNvPr id="53" name="Oval 52"/>
              <p:cNvSpPr/>
              <p:nvPr/>
            </p:nvSpPr>
            <p:spPr>
              <a:xfrm>
                <a:off x="8001000" y="19812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382000" y="17526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848600" y="23622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" name="Straight Connector 60"/>
              <p:cNvCxnSpPr>
                <a:stCxn id="53" idx="7"/>
                <a:endCxn id="54" idx="3"/>
              </p:cNvCxnSpPr>
              <p:nvPr/>
            </p:nvCxnSpPr>
            <p:spPr>
              <a:xfrm rot="5400000" flipH="1" flipV="1">
                <a:off x="8272322" y="1871522"/>
                <a:ext cx="66956" cy="219356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0" idx="0"/>
                <a:endCxn id="53" idx="3"/>
              </p:cNvCxnSpPr>
              <p:nvPr/>
            </p:nvCxnSpPr>
            <p:spPr>
              <a:xfrm rot="5400000" flipH="1" flipV="1">
                <a:off x="7905750" y="2233472"/>
                <a:ext cx="185878" cy="71578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60" idx="7"/>
                <a:endCxn id="54" idx="4"/>
              </p:cNvCxnSpPr>
              <p:nvPr/>
            </p:nvCxnSpPr>
            <p:spPr>
              <a:xfrm rot="5400000" flipH="1" flipV="1">
                <a:off x="8062772" y="1962150"/>
                <a:ext cx="414478" cy="452578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4"/>
            <p:cNvGrpSpPr/>
            <p:nvPr/>
          </p:nvGrpSpPr>
          <p:grpSpPr>
            <a:xfrm>
              <a:off x="6477000" y="2286000"/>
              <a:ext cx="838200" cy="387927"/>
              <a:chOff x="7848600" y="2057400"/>
              <a:chExt cx="1143000" cy="533400"/>
            </a:xfrm>
            <a:solidFill>
              <a:schemeClr val="bg1"/>
            </a:solidFill>
          </p:grpSpPr>
          <p:sp>
            <p:nvSpPr>
              <p:cNvPr id="77" name="Oval 76"/>
              <p:cNvSpPr/>
              <p:nvPr/>
            </p:nvSpPr>
            <p:spPr>
              <a:xfrm>
                <a:off x="8382000" y="23622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8763000" y="20574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7848600" y="2362200"/>
                <a:ext cx="228600" cy="228600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Connector 83"/>
              <p:cNvCxnSpPr>
                <a:stCxn id="80" idx="5"/>
                <a:endCxn id="77" idx="3"/>
              </p:cNvCxnSpPr>
              <p:nvPr/>
            </p:nvCxnSpPr>
            <p:spPr>
              <a:xfrm rot="16200000" flipH="1">
                <a:off x="8229600" y="2371444"/>
                <a:ext cx="1588" cy="371756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77" idx="6"/>
                <a:endCxn id="78" idx="3"/>
              </p:cNvCxnSpPr>
              <p:nvPr/>
            </p:nvCxnSpPr>
            <p:spPr>
              <a:xfrm flipV="1">
                <a:off x="8610600" y="2252522"/>
                <a:ext cx="185878" cy="223978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120" name="Title 3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874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  <a:t>Software Defined </a:t>
            </a:r>
            <a:r>
              <a:rPr lang="en-US" sz="4000" dirty="0" smtClean="0">
                <a:latin typeface="Calibri" charset="0"/>
                <a:ea typeface="ＭＳ Ｐゴシック" charset="0"/>
                <a:cs typeface="ＭＳ Ｐゴシック" charset="0"/>
              </a:rPr>
              <a:t>Network: Take 2</a:t>
            </a:r>
            <a:endParaRPr lang="en-US" sz="4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18969"/>
            <a:ext cx="153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400" b="1" dirty="0" smtClean="0">
                <a:latin typeface="Calibri" charset="0"/>
              </a:rPr>
              <a:t>Specifies behavior</a:t>
            </a:r>
            <a:endParaRPr lang="en-US" sz="2400" b="1" dirty="0">
              <a:latin typeface="Calibri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-1" y="2047868"/>
            <a:ext cx="1704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400" b="1" dirty="0" smtClean="0">
                <a:solidFill>
                  <a:srgbClr val="000000"/>
                </a:solidFill>
                <a:latin typeface="Calibri" charset="0"/>
              </a:rPr>
              <a:t>Compiles to topology</a:t>
            </a:r>
            <a:endParaRPr lang="en-US" sz="2400" b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699" y="3152768"/>
            <a:ext cx="1704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2400" b="1" dirty="0" smtClean="0">
                <a:solidFill>
                  <a:srgbClr val="000000"/>
                </a:solidFill>
                <a:latin typeface="Calibri" charset="0"/>
              </a:rPr>
              <a:t>Transmits to switches</a:t>
            </a:r>
            <a:endParaRPr lang="en-US" sz="2400" b="1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206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Examples Uses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Scale-out router:</a:t>
            </a:r>
          </a:p>
          <a:p>
            <a:pPr lvl="1"/>
            <a:r>
              <a:rPr lang="en-US" dirty="0" smtClean="0"/>
              <a:t>Abstract view is single router</a:t>
            </a:r>
          </a:p>
          <a:p>
            <a:pPr lvl="1"/>
            <a:r>
              <a:rPr lang="en-US" dirty="0" smtClean="0"/>
              <a:t>Physical network is collection of interconnected switches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llows routers to “scale out, not up”</a:t>
            </a:r>
          </a:p>
          <a:p>
            <a:pPr lvl="1"/>
            <a:r>
              <a:rPr lang="en-US" dirty="0" smtClean="0"/>
              <a:t>Use standard routing protocols on top</a:t>
            </a:r>
          </a:p>
          <a:p>
            <a:pPr lvl="1"/>
            <a:endParaRPr lang="en-US" dirty="0"/>
          </a:p>
          <a:p>
            <a:r>
              <a:rPr lang="en-US" dirty="0" smtClean="0"/>
              <a:t>Multi-tenant networks:</a:t>
            </a:r>
          </a:p>
          <a:p>
            <a:pPr lvl="1"/>
            <a:r>
              <a:rPr lang="en-US" dirty="0" smtClean="0"/>
              <a:t>Each tenant has control over their “private” network</a:t>
            </a:r>
          </a:p>
          <a:p>
            <a:pPr lvl="1"/>
            <a:r>
              <a:rPr lang="en-US" dirty="0" smtClean="0"/>
              <a:t>Network virtualization layer compiles all of these individual control requests into a single physical configuration</a:t>
            </a:r>
          </a:p>
          <a:p>
            <a:pPr lvl="1"/>
            <a:endParaRPr lang="en-US" dirty="0"/>
          </a:p>
          <a:p>
            <a:r>
              <a:rPr lang="en-US" b="1" dirty="0"/>
              <a:t>H</a:t>
            </a:r>
            <a:r>
              <a:rPr lang="en-US" b="1" dirty="0" smtClean="0"/>
              <a:t>ard to do without SDN, easy </a:t>
            </a:r>
            <a:r>
              <a:rPr lang="en-US" sz="2000" i="1" dirty="0" smtClean="0"/>
              <a:t>(in principle) </a:t>
            </a:r>
            <a:r>
              <a:rPr lang="en-US" b="1" dirty="0" smtClean="0"/>
              <a:t>with SDN</a:t>
            </a:r>
          </a:p>
        </p:txBody>
      </p:sp>
    </p:spTree>
    <p:extLst>
      <p:ext uri="{BB962C8B-B14F-4D97-AF65-F5344CB8AC3E}">
        <p14:creationId xmlns:p14="http://schemas.microsoft.com/office/powerpoint/2010/main" xmlns="" val="301436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Forwarding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8700"/>
            <a:ext cx="8763000" cy="5473700"/>
          </a:xfrm>
        </p:spPr>
        <p:txBody>
          <a:bodyPr/>
          <a:lstStyle/>
          <a:p>
            <a:r>
              <a:rPr lang="en-US" dirty="0" smtClean="0"/>
              <a:t>Switches have two “brains”</a:t>
            </a:r>
          </a:p>
          <a:p>
            <a:pPr lvl="1"/>
            <a:r>
              <a:rPr lang="en-US" dirty="0" smtClean="0"/>
              <a:t>Management CPU (smart but slow)</a:t>
            </a:r>
          </a:p>
          <a:p>
            <a:pPr lvl="1"/>
            <a:r>
              <a:rPr lang="en-US" dirty="0" smtClean="0"/>
              <a:t>Forwarding ASIC (fast but dumb)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Need a forwarding abstraction for both</a:t>
            </a:r>
          </a:p>
          <a:p>
            <a:pPr lvl="1"/>
            <a:r>
              <a:rPr lang="en-US" dirty="0" smtClean="0"/>
              <a:t>CPU abstraction can be almost anything</a:t>
            </a:r>
          </a:p>
          <a:p>
            <a:pPr lvl="3"/>
            <a:endParaRPr lang="en-US" dirty="0"/>
          </a:p>
          <a:p>
            <a:r>
              <a:rPr lang="en-US" dirty="0" smtClean="0"/>
              <a:t>ASIC abstraction is much more subtle: </a:t>
            </a:r>
            <a:r>
              <a:rPr lang="en-US" b="1" dirty="0" err="1" smtClean="0">
                <a:solidFill>
                  <a:srgbClr val="8B0F0A"/>
                </a:solidFill>
              </a:rPr>
              <a:t>OpenFlow</a:t>
            </a:r>
            <a:endParaRPr lang="en-US" b="1" dirty="0" smtClean="0">
              <a:solidFill>
                <a:srgbClr val="8B0F0A"/>
              </a:solidFill>
            </a:endParaRPr>
          </a:p>
          <a:p>
            <a:pPr lvl="3"/>
            <a:endParaRPr lang="en-US" b="1" dirty="0">
              <a:solidFill>
                <a:srgbClr val="8B0F0A"/>
              </a:solidFill>
            </a:endParaRPr>
          </a:p>
          <a:p>
            <a:r>
              <a:rPr lang="en-US" dirty="0" err="1" smtClean="0"/>
              <a:t>OpenFlow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Control switch by inserting &lt;</a:t>
            </a:r>
            <a:r>
              <a:rPr lang="en-US" dirty="0" err="1" smtClean="0"/>
              <a:t>header;action</a:t>
            </a:r>
            <a:r>
              <a:rPr lang="en-US" dirty="0" smtClean="0"/>
              <a:t>&gt; entries</a:t>
            </a:r>
          </a:p>
          <a:p>
            <a:pPr lvl="1"/>
            <a:r>
              <a:rPr lang="en-US" dirty="0" smtClean="0"/>
              <a:t>Essentially gives NOS remote access to forwarding table</a:t>
            </a:r>
          </a:p>
          <a:p>
            <a:pPr lvl="1"/>
            <a:r>
              <a:rPr lang="en-US" dirty="0" smtClean="0"/>
              <a:t>Instantiated in </a:t>
            </a:r>
            <a:r>
              <a:rPr lang="en-US" dirty="0" err="1" smtClean="0"/>
              <a:t>OpenvSwitch</a:t>
            </a:r>
            <a:endParaRPr lang="en-US" dirty="0" smtClean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8536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SDN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it scalable?						</a:t>
            </a:r>
            <a:r>
              <a:rPr lang="en-US" b="1" dirty="0" smtClean="0">
                <a:solidFill>
                  <a:srgbClr val="8B0F0A"/>
                </a:solidFill>
              </a:rPr>
              <a:t>Yes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Is it less responsive?					</a:t>
            </a:r>
            <a:r>
              <a:rPr lang="en-US" b="1" dirty="0" smtClean="0">
                <a:solidFill>
                  <a:srgbClr val="8B0F0A"/>
                </a:solidFill>
              </a:rPr>
              <a:t>No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Does it create a single point of failure?		</a:t>
            </a:r>
            <a:r>
              <a:rPr lang="en-US" b="1" dirty="0" smtClean="0">
                <a:solidFill>
                  <a:srgbClr val="8B0F0A"/>
                </a:solidFill>
              </a:rPr>
              <a:t>No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it inherently less secure?			</a:t>
            </a:r>
            <a:r>
              <a:rPr lang="en-US" b="1" dirty="0" smtClean="0">
                <a:solidFill>
                  <a:srgbClr val="8B0F0A"/>
                </a:solidFill>
              </a:rPr>
              <a:t>No</a:t>
            </a:r>
          </a:p>
          <a:p>
            <a:pPr lvl="1"/>
            <a:endParaRPr lang="en-US" b="1" dirty="0">
              <a:solidFill>
                <a:srgbClr val="8B0F0A"/>
              </a:solidFill>
            </a:endParaRPr>
          </a:p>
          <a:p>
            <a:r>
              <a:rPr lang="en-US" dirty="0" smtClean="0"/>
              <a:t>Is it incrementally deployable?			</a:t>
            </a:r>
            <a:r>
              <a:rPr lang="en-US" b="1" dirty="0" smtClean="0">
                <a:solidFill>
                  <a:srgbClr val="8B0F0A"/>
                </a:solidFill>
              </a:rPr>
              <a:t>Yes</a:t>
            </a:r>
            <a:endParaRPr lang="en-US" b="1" dirty="0">
              <a:solidFill>
                <a:srgbClr val="8B0F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411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Inside the ‘Net: A Different Story…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Closed equipment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Software bundled with hardware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Vendor-specific interfaces</a:t>
            </a:r>
          </a:p>
          <a:p>
            <a:r>
              <a:rPr lang="en-US" smtClean="0">
                <a:ea typeface="ＭＳ Ｐゴシック" pitchFamily="34" charset="-128"/>
              </a:rPr>
              <a:t>Over specified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Slow protocol standardization</a:t>
            </a:r>
          </a:p>
          <a:p>
            <a:r>
              <a:rPr lang="en-US" smtClean="0">
                <a:ea typeface="ＭＳ Ｐゴシック" pitchFamily="34" charset="-128"/>
              </a:rPr>
              <a:t>Few people can innovate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Equipment vendors write the code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Long delays to introduce new features</a:t>
            </a: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cxnSp>
        <p:nvCxnSpPr>
          <p:cNvPr id="19460" name="Straight Connector 17"/>
          <p:cNvCxnSpPr>
            <a:cxnSpLocks noChangeShapeType="1"/>
          </p:cNvCxnSpPr>
          <p:nvPr/>
        </p:nvCxnSpPr>
        <p:spPr bwMode="auto">
          <a:xfrm>
            <a:off x="6303963" y="2362200"/>
            <a:ext cx="6858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pic>
        <p:nvPicPr>
          <p:cNvPr id="19461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7363" y="20574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62" name="Straight Connector 29"/>
          <p:cNvCxnSpPr>
            <a:cxnSpLocks noChangeShapeType="1"/>
          </p:cNvCxnSpPr>
          <p:nvPr/>
        </p:nvCxnSpPr>
        <p:spPr bwMode="auto">
          <a:xfrm>
            <a:off x="8113713" y="2362200"/>
            <a:ext cx="6858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pic>
        <p:nvPicPr>
          <p:cNvPr id="19463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3429000"/>
            <a:ext cx="142716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64" name="Straight Connector 31"/>
          <p:cNvCxnSpPr>
            <a:cxnSpLocks noChangeShapeType="1"/>
          </p:cNvCxnSpPr>
          <p:nvPr/>
        </p:nvCxnSpPr>
        <p:spPr bwMode="auto">
          <a:xfrm rot="5400000">
            <a:off x="7066757" y="3048794"/>
            <a:ext cx="762000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65" name="Straight Connector 34"/>
          <p:cNvCxnSpPr>
            <a:cxnSpLocks noChangeShapeType="1"/>
          </p:cNvCxnSpPr>
          <p:nvPr/>
        </p:nvCxnSpPr>
        <p:spPr bwMode="auto">
          <a:xfrm>
            <a:off x="6172200" y="3656013"/>
            <a:ext cx="685800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66" name="Straight Connector 35"/>
          <p:cNvCxnSpPr>
            <a:cxnSpLocks noChangeShapeType="1"/>
          </p:cNvCxnSpPr>
          <p:nvPr/>
        </p:nvCxnSpPr>
        <p:spPr bwMode="auto">
          <a:xfrm>
            <a:off x="7980363" y="3656013"/>
            <a:ext cx="685800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57200" y="5867400"/>
            <a:ext cx="8413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Impacts performance, security, reliability, cost…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SDN: Clean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Separation of Concerns</a:t>
            </a:r>
          </a:p>
        </p:txBody>
      </p:sp>
      <p:sp>
        <p:nvSpPr>
          <p:cNvPr id="33794" name="Content Placeholder 3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5473700"/>
          </a:xfrm>
        </p:spPr>
        <p:txBody>
          <a:bodyPr/>
          <a:lstStyle/>
          <a:p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Control program: specify behavior on abstract model</a:t>
            </a:r>
          </a:p>
          <a:p>
            <a:pPr lvl="1"/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Driven by </a:t>
            </a:r>
            <a:r>
              <a:rPr lang="en-US" altLang="ja-JP" b="1" dirty="0">
                <a:latin typeface="Arial" charset="0"/>
                <a:ea typeface="ＭＳ Ｐゴシック" charset="0"/>
                <a:cs typeface="ＭＳ Ｐゴシック" charset="0"/>
              </a:rPr>
              <a:t>O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perator </a:t>
            </a:r>
            <a:r>
              <a:rPr lang="en-US" altLang="ja-JP" b="1" dirty="0">
                <a:latin typeface="Arial" charset="0"/>
                <a:ea typeface="ＭＳ Ｐゴシック" charset="0"/>
                <a:cs typeface="ＭＳ Ｐゴシック" charset="0"/>
              </a:rPr>
              <a:t>R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equirements</a:t>
            </a:r>
          </a:p>
          <a:p>
            <a:endParaRPr lang="en-US" altLang="ja-JP" b="1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Net </a:t>
            </a:r>
            <a:r>
              <a:rPr lang="en-US" altLang="ja-JP" b="1" dirty="0" err="1" smtClean="0">
                <a:latin typeface="Arial" charset="0"/>
                <a:ea typeface="ＭＳ Ｐゴシック" charset="0"/>
                <a:cs typeface="ＭＳ Ｐゴシック" charset="0"/>
              </a:rPr>
              <a:t>Virt’n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: map abstract model </a:t>
            </a:r>
            <a:r>
              <a:rPr lang="en-US" altLang="ja-JP" b="1" dirty="0">
                <a:latin typeface="Arial" charset="0"/>
                <a:ea typeface="ＭＳ Ｐゴシック" charset="0"/>
                <a:cs typeface="ＭＳ Ｐゴシック" charset="0"/>
              </a:rPr>
              <a:t>to 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global view</a:t>
            </a:r>
          </a:p>
          <a:p>
            <a:pPr lvl="1"/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Driven by 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Specification Abstraction</a:t>
            </a:r>
            <a:endParaRPr lang="en-US" altLang="ja-JP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altLang="ja-JP" b="1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NOS</a:t>
            </a:r>
            <a:r>
              <a:rPr lang="en-US" altLang="ja-JP" b="1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map global view to physical switches</a:t>
            </a:r>
          </a:p>
          <a:p>
            <a:pPr lvl="1"/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API: driven by 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Distributed State Abstraction</a:t>
            </a:r>
          </a:p>
          <a:p>
            <a:pPr lvl="1"/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Switch/fabric interface: driven by 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Forwarding Abstraction</a:t>
            </a:r>
          </a:p>
          <a:p>
            <a:pPr lvl="1"/>
            <a:endParaRPr lang="en-US" altLang="ja-JP" b="1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012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Achieved Modularity!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Modularity enables independent innovation</a:t>
            </a:r>
          </a:p>
          <a:p>
            <a:pPr lvl="1"/>
            <a:r>
              <a:rPr lang="en-US" dirty="0" smtClean="0"/>
              <a:t>Gives rise to a thriving ecosystem</a:t>
            </a:r>
          </a:p>
          <a:p>
            <a:endParaRPr lang="en-US" dirty="0"/>
          </a:p>
          <a:p>
            <a:r>
              <a:rPr lang="en-US" dirty="0" smtClean="0"/>
              <a:t>Innovation is the true value proposition of SDN</a:t>
            </a:r>
          </a:p>
          <a:p>
            <a:pPr lvl="1"/>
            <a:r>
              <a:rPr lang="en-US" dirty="0" smtClean="0"/>
              <a:t>SDN doesn’t allow you to do the impossible</a:t>
            </a:r>
          </a:p>
          <a:p>
            <a:pPr lvl="1"/>
            <a:r>
              <a:rPr lang="en-US" dirty="0" smtClean="0"/>
              <a:t>It just allows you to do the possible much more easily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1" dirty="0"/>
              <a:t>This is why SDN is the future of networking</a:t>
            </a:r>
            <a:r>
              <a:rPr lang="en-US" b="1" i="1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82130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OpenFlow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itchFamily="1" charset="0"/>
              <a:buNone/>
              <a:defRPr/>
            </a:pPr>
            <a:endParaRPr 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CBFCA72-8FC6-4E7B-A06D-22DD48CDD970}" type="slidenum">
              <a:rPr lang="en-US"/>
              <a:pPr/>
              <a:t>42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Data-Plane: Simple Packet Handling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Simple packet-handling rules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Pattern: match packet header bits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Actions: drop, forward, modify, send to controller 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Priority: disambiguate overlapping patterns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Counters: #bytes and #packets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524000" y="5257800"/>
            <a:ext cx="6553200" cy="1200150"/>
          </a:xfrm>
          <a:prstGeom prst="rect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 pitchFamily="34" charset="0"/>
                <a:ea typeface="ヒラギノ角ゴ Pro W3" pitchFamily="1" charset="-128"/>
              </a:rPr>
              <a:t>src=1.2.*.*, dest=3.4.5.* </a:t>
            </a:r>
            <a:r>
              <a:rPr lang="en-US" sz="2400">
                <a:solidFill>
                  <a:srgbClr val="000000"/>
                </a:solidFill>
                <a:latin typeface="Calibri" pitchFamily="34" charset="0"/>
                <a:ea typeface="ヒラギノ角ゴ Pro W3" pitchFamily="1" charset="-128"/>
                <a:sym typeface="Wingdings" pitchFamily="2" charset="2"/>
              </a:rPr>
              <a:t> drop                        </a:t>
            </a:r>
          </a:p>
          <a:p>
            <a:pPr marL="457200" indent="-457200" algn="l">
              <a:buFontTx/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 pitchFamily="34" charset="0"/>
                <a:ea typeface="ヒラギノ角ゴ Pro W3" pitchFamily="1" charset="-128"/>
                <a:sym typeface="Wingdings" pitchFamily="2" charset="2"/>
              </a:rPr>
              <a:t>src = *.*.*.*, dest=3.4.*.*  forward(2)</a:t>
            </a:r>
          </a:p>
          <a:p>
            <a:pPr marL="457200" indent="-457200" algn="l"/>
            <a:r>
              <a:rPr lang="en-US" sz="2400">
                <a:solidFill>
                  <a:srgbClr val="000000"/>
                </a:solidFill>
                <a:latin typeface="Calibri" pitchFamily="34" charset="0"/>
                <a:ea typeface="ヒラギノ角ゴ Pro W3" pitchFamily="1" charset="-128"/>
                <a:sym typeface="Wingdings" pitchFamily="2" charset="2"/>
              </a:rPr>
              <a:t>3.  src=10.1.2.3, dest=*.*.*.*  send to controller</a:t>
            </a:r>
            <a:endParaRPr lang="en-US" sz="2400">
              <a:solidFill>
                <a:srgbClr val="000000"/>
              </a:solidFill>
              <a:latin typeface="Calibri" pitchFamily="34" charset="0"/>
              <a:ea typeface="ヒラギノ角ゴ Pro W3" pitchFamily="1" charset="-128"/>
            </a:endParaRPr>
          </a:p>
        </p:txBody>
      </p:sp>
      <p:pic>
        <p:nvPicPr>
          <p:cNvPr id="34821" name="Picture 18" descr="Screen shot 2011-02-04 at 12.32.27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1295400"/>
            <a:ext cx="26352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3962400"/>
            <a:ext cx="1784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>
            <a:off x="3048000" y="4191000"/>
            <a:ext cx="1127125" cy="190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3" name="Straight Connector 22"/>
          <p:cNvCxnSpPr>
            <a:cxnSpLocks noChangeShapeType="1"/>
          </p:cNvCxnSpPr>
          <p:nvPr/>
        </p:nvCxnSpPr>
        <p:spPr bwMode="auto">
          <a:xfrm>
            <a:off x="5638800" y="4191000"/>
            <a:ext cx="1127125" cy="190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 type="non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Unifies Different Kinds of 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0"/>
            <a:ext cx="4495800" cy="4525963"/>
          </a:xfrm>
        </p:spPr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Router</a:t>
            </a:r>
          </a:p>
          <a:p>
            <a:pPr lvl="1"/>
            <a:r>
              <a:rPr lang="en-US" sz="2800" smtClean="0">
                <a:ea typeface="ＭＳ Ｐゴシック" pitchFamily="34" charset="-128"/>
              </a:rPr>
              <a:t>Match: longest destination IP prefix</a:t>
            </a:r>
          </a:p>
          <a:p>
            <a:pPr lvl="1"/>
            <a:r>
              <a:rPr lang="en-US" sz="2800" smtClean="0">
                <a:ea typeface="ＭＳ Ｐゴシック" pitchFamily="34" charset="-128"/>
              </a:rPr>
              <a:t>Action: forward out a link</a:t>
            </a:r>
          </a:p>
          <a:p>
            <a:r>
              <a:rPr lang="en-US" sz="3200" smtClean="0">
                <a:ea typeface="ＭＳ Ｐゴシック" pitchFamily="34" charset="-128"/>
              </a:rPr>
              <a:t>Switch</a:t>
            </a:r>
          </a:p>
          <a:p>
            <a:pPr lvl="1"/>
            <a:r>
              <a:rPr lang="en-US" sz="2800" smtClean="0">
                <a:ea typeface="ＭＳ Ｐゴシック" pitchFamily="34" charset="-128"/>
              </a:rPr>
              <a:t>Match: destination MAC address</a:t>
            </a:r>
          </a:p>
          <a:p>
            <a:pPr lvl="1"/>
            <a:r>
              <a:rPr lang="en-US" sz="2800" smtClean="0">
                <a:ea typeface="ＭＳ Ｐゴシック" pitchFamily="34" charset="-128"/>
              </a:rPr>
              <a:t>Action: forward or flood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</p:spPr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Firewall</a:t>
            </a:r>
          </a:p>
          <a:p>
            <a:pPr lvl="1"/>
            <a:r>
              <a:rPr lang="en-US" sz="2800" smtClean="0">
                <a:ea typeface="ＭＳ Ｐゴシック" pitchFamily="34" charset="-128"/>
              </a:rPr>
              <a:t>Match: IP addresses and TCP/UDP port numbers</a:t>
            </a:r>
          </a:p>
          <a:p>
            <a:pPr lvl="1"/>
            <a:r>
              <a:rPr lang="en-US" sz="2800" smtClean="0">
                <a:ea typeface="ＭＳ Ｐゴシック" pitchFamily="34" charset="-128"/>
              </a:rPr>
              <a:t>Action: permit or deny </a:t>
            </a:r>
          </a:p>
          <a:p>
            <a:r>
              <a:rPr lang="en-US" sz="3200" smtClean="0">
                <a:ea typeface="ＭＳ Ｐゴシック" pitchFamily="34" charset="-128"/>
              </a:rPr>
              <a:t>NAT</a:t>
            </a:r>
          </a:p>
          <a:p>
            <a:pPr lvl="1"/>
            <a:r>
              <a:rPr lang="en-US" sz="2800" smtClean="0">
                <a:ea typeface="ＭＳ Ｐゴシック" pitchFamily="34" charset="-128"/>
              </a:rPr>
              <a:t>Match: IP address and port</a:t>
            </a:r>
          </a:p>
          <a:p>
            <a:pPr lvl="1"/>
            <a:r>
              <a:rPr lang="en-US" sz="2800" smtClean="0">
                <a:ea typeface="ＭＳ Ｐゴシック" pitchFamily="34" charset="-128"/>
              </a:rPr>
              <a:t>Action: rewrite address and port</a:t>
            </a:r>
          </a:p>
          <a:p>
            <a:endParaRPr lang="en-US" sz="3200" smtClean="0">
              <a:ea typeface="ＭＳ Ｐゴシック" pitchFamily="34" charset="-128"/>
            </a:endParaRPr>
          </a:p>
        </p:txBody>
      </p:sp>
      <p:sp>
        <p:nvSpPr>
          <p:cNvPr id="3584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1B54243B-6597-4ADB-94C5-F835B42559B2}" type="slidenum">
              <a:rPr lang="en-US"/>
              <a:pPr/>
              <a:t>44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Controller: Programmability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1F9D5BD-0FD9-4BF0-9801-9AAE3D9D742F}" type="slidenum">
              <a:rPr lang="en-US"/>
              <a:pPr/>
              <a:t>45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78930" y="3352800"/>
            <a:ext cx="4724400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sp>
        <p:nvSpPr>
          <p:cNvPr id="36871" name="Rounded Rectangle 5"/>
          <p:cNvSpPr>
            <a:spLocks noChangeArrowheads="1"/>
          </p:cNvSpPr>
          <p:nvPr/>
        </p:nvSpPr>
        <p:spPr bwMode="auto">
          <a:xfrm>
            <a:off x="2332038" y="1981200"/>
            <a:ext cx="4297362" cy="12954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3074988" y="2419350"/>
            <a:ext cx="28686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Controller Application</a:t>
            </a:r>
          </a:p>
        </p:txBody>
      </p:sp>
      <p:sp>
        <p:nvSpPr>
          <p:cNvPr id="36873" name="Rounded Rectangle 13"/>
          <p:cNvSpPr>
            <a:spLocks noChangeArrowheads="1"/>
          </p:cNvSpPr>
          <p:nvPr/>
        </p:nvSpPr>
        <p:spPr bwMode="auto">
          <a:xfrm>
            <a:off x="1951038" y="1752600"/>
            <a:ext cx="5105400" cy="2286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6874" name="Curved Connector 15"/>
          <p:cNvCxnSpPr>
            <a:cxnSpLocks noChangeShapeType="1"/>
          </p:cNvCxnSpPr>
          <p:nvPr/>
        </p:nvCxnSpPr>
        <p:spPr bwMode="auto">
          <a:xfrm flipV="1">
            <a:off x="24082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36875" name="TextBox 16"/>
          <p:cNvSpPr txBox="1">
            <a:spLocks noChangeArrowheads="1"/>
          </p:cNvSpPr>
          <p:nvPr/>
        </p:nvSpPr>
        <p:spPr bwMode="auto">
          <a:xfrm>
            <a:off x="798513" y="4876800"/>
            <a:ext cx="28257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>
                <a:solidFill>
                  <a:srgbClr val="FF0000"/>
                </a:solidFill>
              </a:rPr>
              <a:t>Events from switches</a:t>
            </a:r>
          </a:p>
          <a:p>
            <a:r>
              <a:rPr lang="en-US"/>
              <a:t>Topology changes,</a:t>
            </a:r>
          </a:p>
          <a:p>
            <a:r>
              <a:rPr lang="en-US"/>
              <a:t>Traffic statistics,</a:t>
            </a:r>
          </a:p>
          <a:p>
            <a:r>
              <a:rPr lang="en-US"/>
              <a:t>Arriving packets</a:t>
            </a:r>
          </a:p>
        </p:txBody>
      </p:sp>
      <p:cxnSp>
        <p:nvCxnSpPr>
          <p:cNvPr id="36876" name="Curved Connector 19"/>
          <p:cNvCxnSpPr>
            <a:cxnSpLocks noChangeShapeType="1"/>
          </p:cNvCxnSpPr>
          <p:nvPr/>
        </p:nvCxnSpPr>
        <p:spPr bwMode="auto">
          <a:xfrm flipH="1" flipV="1">
            <a:off x="5151438" y="3810000"/>
            <a:ext cx="1219200" cy="1066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</p:spPr>
      </p:cxnSp>
      <p:sp>
        <p:nvSpPr>
          <p:cNvPr id="36877" name="TextBox 20"/>
          <p:cNvSpPr txBox="1">
            <a:spLocks noChangeArrowheads="1"/>
          </p:cNvSpPr>
          <p:nvPr/>
        </p:nvSpPr>
        <p:spPr bwMode="auto">
          <a:xfrm>
            <a:off x="4875213" y="4876800"/>
            <a:ext cx="304958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>
                <a:solidFill>
                  <a:srgbClr val="FF0000"/>
                </a:solidFill>
              </a:rPr>
              <a:t>Commands to switches</a:t>
            </a:r>
          </a:p>
          <a:p>
            <a:r>
              <a:rPr lang="en-US"/>
              <a:t>(Un)install rules,</a:t>
            </a:r>
          </a:p>
          <a:p>
            <a:r>
              <a:rPr lang="en-US"/>
              <a:t>Query statistics,</a:t>
            </a:r>
          </a:p>
          <a:p>
            <a:r>
              <a:rPr lang="en-US"/>
              <a:t>Send packets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 OpenFlow Applications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ea typeface="ＭＳ Ｐゴシック" pitchFamily="34" charset="-128"/>
              </a:rPr>
              <a:t>Dynamic access control</a:t>
            </a:r>
          </a:p>
          <a:p>
            <a:r>
              <a:rPr lang="en-US" b="1" smtClean="0">
                <a:ea typeface="ＭＳ Ｐゴシック" pitchFamily="34" charset="-128"/>
              </a:rPr>
              <a:t>Seamless mobility/migration</a:t>
            </a:r>
          </a:p>
          <a:p>
            <a:r>
              <a:rPr lang="en-US" b="1" smtClean="0">
                <a:ea typeface="ＭＳ Ｐゴシック" pitchFamily="34" charset="-128"/>
              </a:rPr>
              <a:t>Server load balancing</a:t>
            </a:r>
          </a:p>
          <a:p>
            <a:r>
              <a:rPr lang="en-US" b="1" smtClean="0">
                <a:ea typeface="ＭＳ Ｐゴシック" pitchFamily="34" charset="-128"/>
              </a:rPr>
              <a:t>Network virtualization</a:t>
            </a:r>
          </a:p>
          <a:p>
            <a:r>
              <a:rPr lang="en-US" smtClean="0">
                <a:ea typeface="ＭＳ Ｐゴシック" pitchFamily="34" charset="-128"/>
              </a:rPr>
              <a:t>Using multiple wireless access points</a:t>
            </a:r>
          </a:p>
          <a:p>
            <a:r>
              <a:rPr lang="en-US" smtClean="0">
                <a:ea typeface="ＭＳ Ｐゴシック" pitchFamily="34" charset="-128"/>
              </a:rPr>
              <a:t>Energy-efficient networking</a:t>
            </a:r>
          </a:p>
          <a:p>
            <a:r>
              <a:rPr lang="en-US" smtClean="0">
                <a:ea typeface="ＭＳ Ｐゴシック" pitchFamily="34" charset="-128"/>
              </a:rPr>
              <a:t>Adaptive traffic monitoring</a:t>
            </a:r>
          </a:p>
          <a:p>
            <a:r>
              <a:rPr lang="en-US" smtClean="0">
                <a:ea typeface="ＭＳ Ｐゴシック" pitchFamily="34" charset="-128"/>
              </a:rPr>
              <a:t>Denial-of-Service attack detection</a:t>
            </a:r>
          </a:p>
        </p:txBody>
      </p:sp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2209800" y="6305550"/>
            <a:ext cx="4660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See http://www.openflow.org/videos/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0" y="4876800"/>
            <a:ext cx="12954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E.g.: Dynamic Access Control</a:t>
            </a:r>
          </a:p>
        </p:txBody>
      </p:sp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2514600" y="1295400"/>
            <a:ext cx="6477000" cy="22098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Inspect first packet of a connection</a:t>
            </a:r>
          </a:p>
          <a:p>
            <a:r>
              <a:rPr lang="en-US" smtClean="0">
                <a:ea typeface="ＭＳ Ｐゴシック" pitchFamily="34" charset="-128"/>
              </a:rPr>
              <a:t>Consult the access control policy</a:t>
            </a:r>
          </a:p>
          <a:p>
            <a:r>
              <a:rPr lang="en-US" smtClean="0">
                <a:ea typeface="ＭＳ Ｐゴシック" pitchFamily="34" charset="-128"/>
              </a:rPr>
              <a:t>Install rules to block or route traffic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38918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38926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5029200"/>
            <a:ext cx="762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 flipV="1">
            <a:off x="1219200" y="5029200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1" name="Straight Connector 30"/>
          <p:cNvCxnSpPr>
            <a:cxnSpLocks noChangeShapeType="1"/>
          </p:cNvCxnSpPr>
          <p:nvPr/>
        </p:nvCxnSpPr>
        <p:spPr bwMode="auto">
          <a:xfrm rot="16200000" flipH="1">
            <a:off x="6772275" y="5114925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6884" name="Freeform 34"/>
          <p:cNvSpPr>
            <a:spLocks noChangeArrowheads="1"/>
          </p:cNvSpPr>
          <p:nvPr/>
        </p:nvSpPr>
        <p:spPr bwMode="auto">
          <a:xfrm>
            <a:off x="1520825" y="5010150"/>
            <a:ext cx="5992813" cy="989013"/>
          </a:xfrm>
          <a:custGeom>
            <a:avLst/>
            <a:gdLst>
              <a:gd name="T0" fmla="*/ 0 w 5992379"/>
              <a:gd name="T1" fmla="*/ 800648 h 990031"/>
              <a:gd name="T2" fmla="*/ 1098982 w 5992379"/>
              <a:gd name="T3" fmla="*/ 43514 h 990031"/>
              <a:gd name="T4" fmla="*/ 3323412 w 5992379"/>
              <a:gd name="T5" fmla="*/ 970351 h 990031"/>
              <a:gd name="T6" fmla="*/ 5388951 w 5992379"/>
              <a:gd name="T7" fmla="*/ 4351 h 990031"/>
              <a:gd name="T8" fmla="*/ 5998021 w 5992379"/>
              <a:gd name="T9" fmla="*/ 944242 h 9900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92379"/>
              <a:gd name="T16" fmla="*/ 0 h 990031"/>
              <a:gd name="T17" fmla="*/ 5992379 w 5992379"/>
              <a:gd name="T18" fmla="*/ 990031 h 9900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92379" h="990031">
                <a:moveTo>
                  <a:pt x="0" y="811428"/>
                </a:moveTo>
                <a:cubicBezTo>
                  <a:pt x="272281" y="413431"/>
                  <a:pt x="544562" y="15434"/>
                  <a:pt x="1097942" y="44099"/>
                </a:cubicBezTo>
                <a:cubicBezTo>
                  <a:pt x="1651322" y="72764"/>
                  <a:pt x="2605958" y="990031"/>
                  <a:pt x="3320281" y="983416"/>
                </a:cubicBezTo>
                <a:cubicBezTo>
                  <a:pt x="4034604" y="976801"/>
                  <a:pt x="4938531" y="8820"/>
                  <a:pt x="5383881" y="4410"/>
                </a:cubicBezTo>
                <a:cubicBezTo>
                  <a:pt x="5829231" y="0"/>
                  <a:pt x="5992379" y="956956"/>
                  <a:pt x="5992379" y="956956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1401763" y="3108325"/>
            <a:ext cx="569912" cy="2209800"/>
          </a:xfrm>
          <a:custGeom>
            <a:avLst/>
            <a:gdLst>
              <a:gd name="T0" fmla="*/ 0 w 568813"/>
              <a:gd name="T1" fmla="*/ 2214458 h 2209377"/>
              <a:gd name="T2" fmla="*/ 582142 w 568813"/>
              <a:gd name="T3" fmla="*/ 1631010 h 2209377"/>
              <a:gd name="T4" fmla="*/ 582142 w 568813"/>
              <a:gd name="T5" fmla="*/ 1631010 h 2209377"/>
              <a:gd name="T6" fmla="*/ 541525 w 568813"/>
              <a:gd name="T7" fmla="*/ 0 h 2209377"/>
              <a:gd name="T8" fmla="*/ 0 60000 65536"/>
              <a:gd name="T9" fmla="*/ 0 60000 65536"/>
              <a:gd name="T10" fmla="*/ 0 60000 65536"/>
              <a:gd name="T11" fmla="*/ 0 60000 65536"/>
              <a:gd name="T12" fmla="*/ 0 w 568813"/>
              <a:gd name="T13" fmla="*/ 0 h 2209377"/>
              <a:gd name="T14" fmla="*/ 568813 w 568813"/>
              <a:gd name="T15" fmla="*/ 2209377 h 22093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8813" h="2209377">
                <a:moveTo>
                  <a:pt x="0" y="2209377"/>
                </a:moveTo>
                <a:lnTo>
                  <a:pt x="568813" y="1627266"/>
                </a:lnTo>
                <a:lnTo>
                  <a:pt x="529129" y="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 type="none"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Rounded Rectangle 21"/>
          <p:cNvSpPr>
            <a:spLocks noChangeArrowheads="1"/>
          </p:cNvSpPr>
          <p:nvPr/>
        </p:nvSpPr>
        <p:spPr bwMode="auto">
          <a:xfrm>
            <a:off x="1066800" y="21336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4" grpId="0" animBg="1"/>
      <p:bldP spid="21" grpId="0" animBg="1"/>
      <p:bldP spid="21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514600"/>
            <a:ext cx="762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E.g.: Seamless Mobility/Migration</a:t>
            </a:r>
          </a:p>
        </p:txBody>
      </p:sp>
      <p:sp>
        <p:nvSpPr>
          <p:cNvPr id="39940" name="Content Placeholder 2"/>
          <p:cNvSpPr>
            <a:spLocks noGrp="1"/>
          </p:cNvSpPr>
          <p:nvPr>
            <p:ph idx="1"/>
          </p:nvPr>
        </p:nvSpPr>
        <p:spPr>
          <a:xfrm>
            <a:off x="2438400" y="1295400"/>
            <a:ext cx="6629400" cy="14478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See host send traffic at new location</a:t>
            </a:r>
          </a:p>
          <a:p>
            <a:r>
              <a:rPr lang="en-US" smtClean="0">
                <a:ea typeface="ＭＳ Ｐゴシック" pitchFamily="34" charset="-128"/>
              </a:rPr>
              <a:t>Modify rules to reroute the traffic</a:t>
            </a:r>
          </a:p>
        </p:txBody>
      </p:sp>
      <p:pic>
        <p:nvPicPr>
          <p:cNvPr id="39941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5172075"/>
            <a:ext cx="1066800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loud 5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39943" name="Picture 4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4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4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39951" name="Picture 4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5029200"/>
            <a:ext cx="762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V="1">
            <a:off x="1219200" y="5029200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rot="16200000" flipH="1">
            <a:off x="6772275" y="5114925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1520825" y="5010150"/>
            <a:ext cx="5992813" cy="989013"/>
          </a:xfrm>
          <a:custGeom>
            <a:avLst/>
            <a:gdLst>
              <a:gd name="T0" fmla="*/ 0 w 5992379"/>
              <a:gd name="T1" fmla="*/ 800648 h 990031"/>
              <a:gd name="T2" fmla="*/ 1098982 w 5992379"/>
              <a:gd name="T3" fmla="*/ 43514 h 990031"/>
              <a:gd name="T4" fmla="*/ 3323412 w 5992379"/>
              <a:gd name="T5" fmla="*/ 970351 h 990031"/>
              <a:gd name="T6" fmla="*/ 5388951 w 5992379"/>
              <a:gd name="T7" fmla="*/ 4351 h 990031"/>
              <a:gd name="T8" fmla="*/ 5998021 w 5992379"/>
              <a:gd name="T9" fmla="*/ 944242 h 9900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92379"/>
              <a:gd name="T16" fmla="*/ 0 h 990031"/>
              <a:gd name="T17" fmla="*/ 5992379 w 5992379"/>
              <a:gd name="T18" fmla="*/ 990031 h 9900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92379" h="990031">
                <a:moveTo>
                  <a:pt x="0" y="811428"/>
                </a:moveTo>
                <a:cubicBezTo>
                  <a:pt x="272281" y="413431"/>
                  <a:pt x="544562" y="15434"/>
                  <a:pt x="1097942" y="44099"/>
                </a:cubicBezTo>
                <a:cubicBezTo>
                  <a:pt x="1651322" y="72764"/>
                  <a:pt x="2605958" y="990031"/>
                  <a:pt x="3320281" y="983416"/>
                </a:cubicBezTo>
                <a:cubicBezTo>
                  <a:pt x="4034604" y="976801"/>
                  <a:pt x="4938531" y="8820"/>
                  <a:pt x="5383881" y="4410"/>
                </a:cubicBezTo>
                <a:cubicBezTo>
                  <a:pt x="5829231" y="0"/>
                  <a:pt x="5992379" y="956956"/>
                  <a:pt x="5992379" y="956956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2" name="Straight Connector 21"/>
          <p:cNvCxnSpPr>
            <a:cxnSpLocks noChangeShapeType="1"/>
          </p:cNvCxnSpPr>
          <p:nvPr/>
        </p:nvCxnSpPr>
        <p:spPr bwMode="auto">
          <a:xfrm flipV="1">
            <a:off x="3962400" y="3200400"/>
            <a:ext cx="685800" cy="6096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9957" name="Rounded Rectangle 23"/>
          <p:cNvSpPr>
            <a:spLocks noChangeArrowheads="1"/>
          </p:cNvSpPr>
          <p:nvPr/>
        </p:nvSpPr>
        <p:spPr bwMode="auto">
          <a:xfrm>
            <a:off x="1066800" y="1447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1944688" y="2527300"/>
            <a:ext cx="2460625" cy="1216025"/>
          </a:xfrm>
          <a:custGeom>
            <a:avLst/>
            <a:gdLst>
              <a:gd name="T0" fmla="*/ 2462227 w 2460447"/>
              <a:gd name="T1" fmla="*/ 616117 h 1217142"/>
              <a:gd name="T2" fmla="*/ 1853289 w 2460447"/>
              <a:gd name="T3" fmla="*/ 1206017 h 1217142"/>
              <a:gd name="T4" fmla="*/ 1853289 w 2460447"/>
              <a:gd name="T5" fmla="*/ 1206017 h 1217142"/>
              <a:gd name="T6" fmla="*/ 0 w 2460447"/>
              <a:gd name="T7" fmla="*/ 0 h 1217142"/>
              <a:gd name="T8" fmla="*/ 0 60000 65536"/>
              <a:gd name="T9" fmla="*/ 0 60000 65536"/>
              <a:gd name="T10" fmla="*/ 0 60000 65536"/>
              <a:gd name="T11" fmla="*/ 0 60000 65536"/>
              <a:gd name="T12" fmla="*/ 0 w 2460447"/>
              <a:gd name="T13" fmla="*/ 0 h 1217142"/>
              <a:gd name="T14" fmla="*/ 2460447 w 2460447"/>
              <a:gd name="T15" fmla="*/ 1217142 h 12171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60447" h="1217142">
                <a:moveTo>
                  <a:pt x="2460447" y="621801"/>
                </a:moveTo>
                <a:lnTo>
                  <a:pt x="1851949" y="1217142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4264025" y="3333750"/>
            <a:ext cx="3408363" cy="2435225"/>
          </a:xfrm>
          <a:custGeom>
            <a:avLst/>
            <a:gdLst>
              <a:gd name="T0" fmla="*/ 3407400 w 3408470"/>
              <a:gd name="T1" fmla="*/ 2443710 h 2434284"/>
              <a:gd name="T2" fmla="*/ 2653632 w 3408470"/>
              <a:gd name="T3" fmla="*/ 1022640 h 2434284"/>
              <a:gd name="T4" fmla="*/ 2653632 w 3408470"/>
              <a:gd name="T5" fmla="*/ 1022640 h 2434284"/>
              <a:gd name="T6" fmla="*/ 365871 w 3408470"/>
              <a:gd name="T7" fmla="*/ 597646 h 2434284"/>
              <a:gd name="T8" fmla="*/ 458439 w 3408470"/>
              <a:gd name="T9" fmla="*/ 0 h 2434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08470"/>
              <a:gd name="T16" fmla="*/ 0 h 2434284"/>
              <a:gd name="T17" fmla="*/ 3408470 w 3408470"/>
              <a:gd name="T18" fmla="*/ 2434284 h 24342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08470" h="2434284">
                <a:moveTo>
                  <a:pt x="3408470" y="2434284"/>
                </a:moveTo>
                <a:lnTo>
                  <a:pt x="2654462" y="1018695"/>
                </a:lnTo>
                <a:cubicBezTo>
                  <a:pt x="2273049" y="948136"/>
                  <a:pt x="731962" y="765124"/>
                  <a:pt x="365981" y="595341"/>
                </a:cubicBezTo>
                <a:cubicBezTo>
                  <a:pt x="0" y="425558"/>
                  <a:pt x="458579" y="0"/>
                  <a:pt x="458579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 animBg="1"/>
      <p:bldP spid="28" grpId="1" animBg="1"/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2355850"/>
            <a:ext cx="1066800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E.g.: Server Load Balancing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idx="1"/>
          </p:nvPr>
        </p:nvSpPr>
        <p:spPr>
          <a:xfrm>
            <a:off x="3048000" y="1143000"/>
            <a:ext cx="5867400" cy="19812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Pre-install load-balancing policy</a:t>
            </a:r>
          </a:p>
          <a:p>
            <a:r>
              <a:rPr lang="en-US" smtClean="0">
                <a:ea typeface="ＭＳ Ｐゴシック" pitchFamily="34" charset="-128"/>
              </a:rPr>
              <a:t>Split traffic based on source IP</a:t>
            </a:r>
          </a:p>
        </p:txBody>
      </p:sp>
      <p:sp>
        <p:nvSpPr>
          <p:cNvPr id="4096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010F7C5B-2E0C-459A-9C34-DDFC1BEAE096}" type="slidenum">
              <a:rPr lang="en-US"/>
              <a:pPr/>
              <a:t>49</a:t>
            </a:fld>
            <a:endParaRPr lang="en-US"/>
          </a:p>
        </p:txBody>
      </p:sp>
      <p:pic>
        <p:nvPicPr>
          <p:cNvPr id="4096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0" y="5172075"/>
            <a:ext cx="1066800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oud 6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40968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9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40976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5029200"/>
            <a:ext cx="762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flipV="1">
            <a:off x="1219200" y="5029200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 rot="16200000" flipH="1">
            <a:off x="6772275" y="5114925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0980" name="Freeform 19"/>
          <p:cNvSpPr>
            <a:spLocks noChangeArrowheads="1"/>
          </p:cNvSpPr>
          <p:nvPr/>
        </p:nvSpPr>
        <p:spPr bwMode="auto">
          <a:xfrm>
            <a:off x="1520825" y="5010150"/>
            <a:ext cx="5992813" cy="989013"/>
          </a:xfrm>
          <a:custGeom>
            <a:avLst/>
            <a:gdLst>
              <a:gd name="T0" fmla="*/ 0 w 5992379"/>
              <a:gd name="T1" fmla="*/ 800648 h 990031"/>
              <a:gd name="T2" fmla="*/ 1098982 w 5992379"/>
              <a:gd name="T3" fmla="*/ 43514 h 990031"/>
              <a:gd name="T4" fmla="*/ 3323412 w 5992379"/>
              <a:gd name="T5" fmla="*/ 970351 h 990031"/>
              <a:gd name="T6" fmla="*/ 5388951 w 5992379"/>
              <a:gd name="T7" fmla="*/ 4351 h 990031"/>
              <a:gd name="T8" fmla="*/ 5998021 w 5992379"/>
              <a:gd name="T9" fmla="*/ 944242 h 9900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92379"/>
              <a:gd name="T16" fmla="*/ 0 h 990031"/>
              <a:gd name="T17" fmla="*/ 5992379 w 5992379"/>
              <a:gd name="T18" fmla="*/ 990031 h 9900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92379" h="990031">
                <a:moveTo>
                  <a:pt x="0" y="811428"/>
                </a:moveTo>
                <a:cubicBezTo>
                  <a:pt x="272281" y="413431"/>
                  <a:pt x="544562" y="15434"/>
                  <a:pt x="1097942" y="44099"/>
                </a:cubicBezTo>
                <a:cubicBezTo>
                  <a:pt x="1651322" y="72764"/>
                  <a:pt x="2605958" y="990031"/>
                  <a:pt x="3320281" y="983416"/>
                </a:cubicBezTo>
                <a:cubicBezTo>
                  <a:pt x="4034604" y="976801"/>
                  <a:pt x="4938531" y="8820"/>
                  <a:pt x="5383881" y="4410"/>
                </a:cubicBezTo>
                <a:cubicBezTo>
                  <a:pt x="5829231" y="0"/>
                  <a:pt x="5992379" y="956956"/>
                  <a:pt x="5992379" y="956956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 flipV="1">
            <a:off x="3962400" y="2895600"/>
            <a:ext cx="121920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0982" name="Rounded Rectangle 23"/>
          <p:cNvSpPr>
            <a:spLocks noChangeArrowheads="1"/>
          </p:cNvSpPr>
          <p:nvPr/>
        </p:nvSpPr>
        <p:spPr bwMode="auto">
          <a:xfrm>
            <a:off x="1066800" y="1447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0983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505200"/>
            <a:ext cx="762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Connector 47"/>
          <p:cNvCxnSpPr>
            <a:cxnSpLocks noChangeShapeType="1"/>
          </p:cNvCxnSpPr>
          <p:nvPr/>
        </p:nvCxnSpPr>
        <p:spPr bwMode="auto">
          <a:xfrm rot="16200000" flipV="1">
            <a:off x="1181100" y="4152900"/>
            <a:ext cx="609600" cy="533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492250" y="2933700"/>
            <a:ext cx="3286125" cy="1581150"/>
          </a:xfrm>
          <a:custGeom>
            <a:avLst/>
            <a:gdLst>
              <a:gd name="T0" fmla="*/ 0 w 3286406"/>
              <a:gd name="T1" fmla="*/ 1243934 h 1582196"/>
              <a:gd name="T2" fmla="*/ 549916 w 3286406"/>
              <a:gd name="T3" fmla="*/ 1558190 h 1582196"/>
              <a:gd name="T4" fmla="*/ 1400978 w 3286406"/>
              <a:gd name="T5" fmla="*/ 1322498 h 1582196"/>
              <a:gd name="T6" fmla="*/ 3286406 w 3286406"/>
              <a:gd name="T7" fmla="*/ 0 h 1582196"/>
              <a:gd name="T8" fmla="*/ 0 60000 65536"/>
              <a:gd name="T9" fmla="*/ 0 60000 65536"/>
              <a:gd name="T10" fmla="*/ 0 60000 65536"/>
              <a:gd name="T11" fmla="*/ 0 60000 65536"/>
              <a:gd name="T12" fmla="*/ 0 w 3286406"/>
              <a:gd name="T13" fmla="*/ 0 h 1582196"/>
              <a:gd name="T14" fmla="*/ 3286406 w 3286406"/>
              <a:gd name="T15" fmla="*/ 1582196 h 15821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86406" h="1582196">
                <a:moveTo>
                  <a:pt x="0" y="1243934"/>
                </a:moveTo>
                <a:cubicBezTo>
                  <a:pt x="158210" y="1394515"/>
                  <a:pt x="316420" y="1545096"/>
                  <a:pt x="549916" y="1558190"/>
                </a:cubicBezTo>
                <a:cubicBezTo>
                  <a:pt x="783412" y="1571284"/>
                  <a:pt x="944896" y="1582196"/>
                  <a:pt x="1400978" y="1322498"/>
                </a:cubicBezTo>
                <a:cubicBezTo>
                  <a:pt x="1857060" y="1062800"/>
                  <a:pt x="3286406" y="0"/>
                  <a:pt x="3286406" y="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  <a:headEnd type="triangle" w="lg" len="lg"/>
            <a:tailEnd type="triangle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0986" name="TextBox 52"/>
          <p:cNvSpPr txBox="1">
            <a:spLocks noChangeArrowheads="1"/>
          </p:cNvSpPr>
          <p:nvPr/>
        </p:nvSpPr>
        <p:spPr bwMode="auto">
          <a:xfrm>
            <a:off x="1752600" y="3886200"/>
            <a:ext cx="9667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src=0*</a:t>
            </a:r>
          </a:p>
        </p:txBody>
      </p:sp>
      <p:sp>
        <p:nvSpPr>
          <p:cNvPr id="40987" name="TextBox 53"/>
          <p:cNvSpPr txBox="1">
            <a:spLocks noChangeArrowheads="1"/>
          </p:cNvSpPr>
          <p:nvPr/>
        </p:nvSpPr>
        <p:spPr bwMode="auto">
          <a:xfrm>
            <a:off x="2209800" y="5257800"/>
            <a:ext cx="9667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src=1*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Networks are Hard to Manage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Operating a network is expensive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More than half the cost of a network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Yet, operator error causes most outages</a:t>
            </a:r>
          </a:p>
          <a:p>
            <a:r>
              <a:rPr lang="en-US" smtClean="0">
                <a:ea typeface="ＭＳ Ｐゴシック" pitchFamily="34" charset="-128"/>
              </a:rPr>
              <a:t>Buggy software in the equipment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Routers with 20+ million lines of code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Cascading failures, vulnerabilities, etc.</a:t>
            </a:r>
          </a:p>
          <a:p>
            <a:r>
              <a:rPr lang="en-US" smtClean="0">
                <a:ea typeface="ＭＳ Ｐゴシック" pitchFamily="34" charset="-128"/>
              </a:rPr>
              <a:t>The network is “in the way”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Especially a problem in data centers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… and home networks</a:t>
            </a:r>
          </a:p>
        </p:txBody>
      </p:sp>
      <p:pic>
        <p:nvPicPr>
          <p:cNvPr id="2150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3800" y="1295400"/>
            <a:ext cx="11049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29718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4724400"/>
            <a:ext cx="131286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E.g.: Network Virtualization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A341057-C4EA-481B-94C3-7A6C173A6B8D}" type="slidenum">
              <a:rPr lang="en-US"/>
              <a:pPr/>
              <a:t>50</a:t>
            </a:fld>
            <a:endParaRPr lang="en-US"/>
          </a:p>
        </p:txBody>
      </p:sp>
      <p:pic>
        <p:nvPicPr>
          <p:cNvPr id="41988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0" y="5172075"/>
            <a:ext cx="1066800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loud 5"/>
          <p:cNvSpPr>
            <a:spLocks noChangeArrowheads="1"/>
          </p:cNvSpPr>
          <p:nvPr/>
        </p:nvSpPr>
        <p:spPr bwMode="auto">
          <a:xfrm>
            <a:off x="1676400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41990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797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53213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43307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V="1">
            <a:off x="2578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578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267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4483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V="1">
            <a:off x="5321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41998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35500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5029200"/>
            <a:ext cx="762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V="1">
            <a:off x="1219200" y="5029200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rot="16200000" flipH="1">
            <a:off x="6772275" y="5114925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2002" name="Rounded Rectangle 21"/>
          <p:cNvSpPr>
            <a:spLocks noChangeArrowheads="1"/>
          </p:cNvSpPr>
          <p:nvPr/>
        </p:nvSpPr>
        <p:spPr bwMode="auto">
          <a:xfrm>
            <a:off x="1295400" y="2819400"/>
            <a:ext cx="6705600" cy="533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3" name="TextBox 22"/>
          <p:cNvSpPr txBox="1">
            <a:spLocks noChangeArrowheads="1"/>
          </p:cNvSpPr>
          <p:nvPr/>
        </p:nvSpPr>
        <p:spPr bwMode="auto">
          <a:xfrm>
            <a:off x="1984375" y="2819400"/>
            <a:ext cx="56403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Partition the space of packet headers</a:t>
            </a:r>
          </a:p>
        </p:txBody>
      </p:sp>
      <p:sp>
        <p:nvSpPr>
          <p:cNvPr id="42004" name="Rounded Rectangle 23"/>
          <p:cNvSpPr>
            <a:spLocks noChangeArrowheads="1"/>
          </p:cNvSpPr>
          <p:nvPr/>
        </p:nvSpPr>
        <p:spPr bwMode="auto">
          <a:xfrm>
            <a:off x="1600200" y="1600200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5" name="Rounded Rectangle 24"/>
          <p:cNvSpPr>
            <a:spLocks noChangeArrowheads="1"/>
          </p:cNvSpPr>
          <p:nvPr/>
        </p:nvSpPr>
        <p:spPr bwMode="auto">
          <a:xfrm>
            <a:off x="3733800" y="1600200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6" name="Rounded Rectangle 25"/>
          <p:cNvSpPr>
            <a:spLocks noChangeArrowheads="1"/>
          </p:cNvSpPr>
          <p:nvPr/>
        </p:nvSpPr>
        <p:spPr bwMode="auto">
          <a:xfrm>
            <a:off x="5791200" y="1600200"/>
            <a:ext cx="1828800" cy="990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TextBox 26"/>
          <p:cNvSpPr txBox="1">
            <a:spLocks noChangeArrowheads="1"/>
          </p:cNvSpPr>
          <p:nvPr/>
        </p:nvSpPr>
        <p:spPr bwMode="auto">
          <a:xfrm>
            <a:off x="1662113" y="1905000"/>
            <a:ext cx="17668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Controller #1</a:t>
            </a:r>
          </a:p>
        </p:txBody>
      </p:sp>
      <p:sp>
        <p:nvSpPr>
          <p:cNvPr id="42008" name="TextBox 27"/>
          <p:cNvSpPr txBox="1">
            <a:spLocks noChangeArrowheads="1"/>
          </p:cNvSpPr>
          <p:nvPr/>
        </p:nvSpPr>
        <p:spPr bwMode="auto">
          <a:xfrm>
            <a:off x="3795713" y="1905000"/>
            <a:ext cx="17668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Controller #2</a:t>
            </a:r>
          </a:p>
        </p:txBody>
      </p:sp>
      <p:sp>
        <p:nvSpPr>
          <p:cNvPr id="42009" name="TextBox 28"/>
          <p:cNvSpPr txBox="1">
            <a:spLocks noChangeArrowheads="1"/>
          </p:cNvSpPr>
          <p:nvPr/>
        </p:nvSpPr>
        <p:spPr bwMode="auto">
          <a:xfrm>
            <a:off x="5853113" y="1905000"/>
            <a:ext cx="17668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Controller #3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OpenFlow in the Wild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9144000" cy="53340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Open Networking Foundation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Google, Facebook, Microsoft, Yahoo, Verizon, Deutsche Telekom, and many other companies</a:t>
            </a:r>
          </a:p>
          <a:p>
            <a:r>
              <a:rPr lang="en-US" smtClean="0">
                <a:ea typeface="ＭＳ Ｐゴシック" pitchFamily="34" charset="-128"/>
              </a:rPr>
              <a:t>Commercial OpenFlow switches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HP, NEC, Quanta, Dell, IBM, Juniper, …</a:t>
            </a:r>
          </a:p>
          <a:p>
            <a:r>
              <a:rPr lang="en-US" smtClean="0">
                <a:ea typeface="ＭＳ Ｐゴシック" pitchFamily="34" charset="-128"/>
              </a:rPr>
              <a:t>Network operating systems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NOX, Beacon, Floodlight, Nettle, ONIX, POX, Frenetic</a:t>
            </a:r>
          </a:p>
          <a:p>
            <a:r>
              <a:rPr lang="en-US" smtClean="0">
                <a:ea typeface="ＭＳ Ｐゴシック" pitchFamily="34" charset="-128"/>
              </a:rPr>
              <a:t>Network deployments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Eight campuses, and two research backbone networks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Commercial deployments (e.g., Google backbone)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 Helpful Analogy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898989"/>
                </a:solidFill>
                <a:ea typeface="ＭＳ Ｐゴシック" pitchFamily="34" charset="-128"/>
              </a:rPr>
              <a:t>From Nick McKeown’s talk “Making SDN Work” at the Open Networking Summit, April 2012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3BA7A96-4978-4A07-AEA9-BC4DC3CE5C1F}" type="slidenum">
              <a:rPr lang="en-US"/>
              <a:pPr/>
              <a:t>52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276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Arial" pitchFamily="34" charset="0"/>
              </a:rPr>
              <a:t>Vertically integrated</a:t>
            </a:r>
          </a:p>
          <a:p>
            <a:r>
              <a:rPr lang="en-US" sz="2400">
                <a:latin typeface="Arial" pitchFamily="34" charset="0"/>
              </a:rPr>
              <a:t>Closed, proprietary</a:t>
            </a:r>
          </a:p>
          <a:p>
            <a:r>
              <a:rPr lang="en-US" sz="2400">
                <a:latin typeface="Arial" pitchFamily="34" charset="0"/>
              </a:rPr>
              <a:t>Slow innovation</a:t>
            </a:r>
          </a:p>
          <a:p>
            <a:r>
              <a:rPr lang="en-US" sz="2400">
                <a:latin typeface="Arial" pitchFamily="34" charset="0"/>
              </a:rPr>
              <a:t>Small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l="6149" t="1500" r="3650" b="5499"/>
          <a:stretch>
            <a:fillRect/>
          </a:stretch>
        </p:blipFill>
        <p:spPr bwMode="auto">
          <a:xfrm>
            <a:off x="152400" y="533400"/>
            <a:ext cx="3352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609600" y="25146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Operating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600" y="35560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334000" y="10668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9600" y="16764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Arial" pitchFamily="34" charset="0"/>
              </a:rPr>
              <a:t>Horizontal</a:t>
            </a:r>
          </a:p>
          <a:p>
            <a:r>
              <a:rPr lang="en-US" sz="2400">
                <a:latin typeface="Arial" pitchFamily="34" charset="0"/>
              </a:rPr>
              <a:t>Open interfaces</a:t>
            </a:r>
          </a:p>
          <a:p>
            <a:r>
              <a:rPr lang="en-US" sz="2400">
                <a:latin typeface="Arial" pitchFamily="34" charset="0"/>
              </a:rPr>
              <a:t>Rapid innovation</a:t>
            </a:r>
          </a:p>
          <a:p>
            <a:r>
              <a:rPr lang="en-US" sz="2400">
                <a:latin typeface="Arial" pitchFamily="34" charset="0"/>
              </a:rPr>
              <a:t>Huge industry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105400" y="3211513"/>
            <a:ext cx="3429000" cy="1817687"/>
            <a:chOff x="5105400" y="3212068"/>
            <a:chExt cx="342900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Microprocessor</a:t>
              </a:r>
            </a:p>
          </p:txBody>
        </p:sp>
        <p:pic>
          <p:nvPicPr>
            <p:cNvPr id="45094" name="Picture 3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51"/>
            <p:cNvGrpSpPr>
              <a:grpSpLocks/>
            </p:cNvGrpSpPr>
            <p:nvPr/>
          </p:nvGrpSpPr>
          <p:grpSpPr bwMode="auto">
            <a:xfrm>
              <a:off x="59436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800" y="3427343"/>
                <a:ext cx="2590800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45097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" pitchFamily="34" charset="0"/>
                  </a:rPr>
                  <a:t>Open Interface</a:t>
                </a:r>
              </a:p>
            </p:txBody>
          </p:sp>
        </p:grp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1828800"/>
            <a:ext cx="3505200" cy="1295400"/>
            <a:chOff x="5334000" y="1828800"/>
            <a:chExt cx="35052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Mac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FFFFFF"/>
                  </a:solidFill>
                </a:rPr>
                <a:t>Windows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45086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pitchFamily="34" charset="0"/>
                </a:rPr>
                <a:t>or</a:t>
              </a:r>
            </a:p>
          </p:txBody>
        </p:sp>
        <p:sp>
          <p:nvSpPr>
            <p:cNvPr id="45087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pitchFamily="34" charset="0"/>
                </a:rPr>
                <a:t>or</a:t>
              </a:r>
            </a:p>
          </p:txBody>
        </p:sp>
        <p:grpSp>
          <p:nvGrpSpPr>
            <p:cNvPr id="7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4509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" pitchFamily="34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5075" name="TextBox 47"/>
          <p:cNvSpPr txBox="1">
            <a:spLocks noChangeArrowheads="1"/>
          </p:cNvSpPr>
          <p:nvPr/>
        </p:nvSpPr>
        <p:spPr bwMode="auto">
          <a:xfrm>
            <a:off x="-231775" y="1373188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45076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Mainframes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5211763"/>
            <a:ext cx="3124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Arial" pitchFamily="34" charset="0"/>
              </a:rPr>
              <a:t>Vertically integrated</a:t>
            </a:r>
          </a:p>
          <a:p>
            <a:r>
              <a:rPr lang="en-US" sz="2400">
                <a:latin typeface="Arial" pitchFamily="34" charset="0"/>
              </a:rPr>
              <a:t>Closed, proprietary</a:t>
            </a:r>
          </a:p>
          <a:p>
            <a:r>
              <a:rPr lang="en-US" sz="2400">
                <a:latin typeface="Arial" pitchFamily="34" charset="0"/>
              </a:rPr>
              <a:t>Slow innovation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257800" y="9906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Arial" pitchFamily="34" charset="0"/>
              </a:rPr>
              <a:t>Horizontal</a:t>
            </a:r>
          </a:p>
          <a:p>
            <a:r>
              <a:rPr lang="en-US" sz="2400">
                <a:latin typeface="Arial" pitchFamily="34" charset="0"/>
              </a:rPr>
              <a:t>Open interfaces</a:t>
            </a:r>
          </a:p>
          <a:p>
            <a:r>
              <a:rPr lang="en-US" sz="2400">
                <a:latin typeface="Arial" pitchFamily="34" charset="0"/>
              </a:rPr>
              <a:t>Rapid innovation</a:t>
            </a:r>
          </a:p>
        </p:txBody>
      </p:sp>
      <p:sp>
        <p:nvSpPr>
          <p:cNvPr id="47" name="Right Arrow 46"/>
          <p:cNvSpPr>
            <a:spLocks noChangeArrowheads="1"/>
          </p:cNvSpPr>
          <p:nvPr/>
        </p:nvSpPr>
        <p:spPr bwMode="auto"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105400" y="1828800"/>
            <a:ext cx="3962400" cy="1295400"/>
            <a:chOff x="5105400" y="1828800"/>
            <a:chExt cx="39624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47140" name="TextBox 23"/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pitchFamily="34" charset="0"/>
                </a:rPr>
                <a:t>or</a:t>
              </a:r>
            </a:p>
          </p:txBody>
        </p:sp>
        <p:sp>
          <p:nvSpPr>
            <p:cNvPr id="47141" name="TextBox 24"/>
            <p:cNvSpPr txBox="1">
              <a:spLocks noChangeArrowheads="1"/>
            </p:cNvSpPr>
            <p:nvPr/>
          </p:nvSpPr>
          <p:spPr bwMode="auto">
            <a:xfrm>
              <a:off x="7611087" y="2514600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pitchFamily="34" charset="0"/>
                </a:rPr>
                <a:t>or</a:t>
              </a:r>
            </a:p>
          </p:txBody>
        </p:sp>
        <p:grpSp>
          <p:nvGrpSpPr>
            <p:cNvPr id="4" name="Group 52"/>
            <p:cNvGrpSpPr>
              <a:grpSpLocks/>
            </p:cNvGrpSpPr>
            <p:nvPr/>
          </p:nvGrpSpPr>
          <p:grpSpPr bwMode="auto">
            <a:xfrm>
              <a:off x="58674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6019800" y="3427413"/>
                <a:ext cx="2590800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47144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" pitchFamily="34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>
            <a:spLocks noChangeArrowheads="1"/>
          </p:cNvSpPr>
          <p:nvPr/>
        </p:nvSpPr>
        <p:spPr bwMode="auto"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60"/>
            </a:avLst>
          </a:prstGeom>
          <a:solidFill>
            <a:srgbClr val="FF6600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04838" y="1009650"/>
            <a:ext cx="5024438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838200" y="2692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Control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Plane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838200" y="3733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838200" y="1854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Features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865813" y="3211513"/>
            <a:ext cx="2744787" cy="1817687"/>
            <a:chOff x="5865350" y="3212068"/>
            <a:chExt cx="2745250" cy="181709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Merchant</a:t>
              </a:r>
            </a:p>
            <a:p>
              <a:pPr>
                <a:defRPr/>
              </a:pPr>
              <a:r>
                <a:rPr lang="en-US">
                  <a:solidFill>
                    <a:schemeClr val="bg1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Switching Chips</a:t>
              </a:r>
            </a:p>
          </p:txBody>
        </p: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58674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6019337" y="3427338"/>
                <a:ext cx="2591237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</p:cxnSp>
          <p:sp>
            <p:nvSpPr>
              <p:cNvPr id="4713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" pitchFamily="34" charset="0"/>
                  </a:rPr>
                  <a:t>Open Interface</a:t>
                </a:r>
              </a:p>
            </p:txBody>
          </p:sp>
        </p:grpSp>
        <p:pic>
          <p:nvPicPr>
            <p:cNvPr id="47128" name="Picture 6" descr="48HD10Gbs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7123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Routers/Switches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Challenges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32F2D274-7708-467C-B922-11834762E568}" type="slidenum">
              <a:rPr lang="en-US"/>
              <a:pPr/>
              <a:t>55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295400" y="4114800"/>
            <a:ext cx="6629400" cy="175260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1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Heterogeneous Switches</a:t>
            </a:r>
          </a:p>
        </p:txBody>
      </p:sp>
      <p:sp>
        <p:nvSpPr>
          <p:cNvPr id="501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Number of packet-handling rules</a:t>
            </a:r>
          </a:p>
          <a:p>
            <a:r>
              <a:rPr lang="en-US" smtClean="0">
                <a:ea typeface="ＭＳ Ｐゴシック" pitchFamily="34" charset="-128"/>
              </a:rPr>
              <a:t>Range of matches and actions</a:t>
            </a:r>
          </a:p>
          <a:p>
            <a:r>
              <a:rPr lang="en-US" smtClean="0">
                <a:ea typeface="ＭＳ Ｐゴシック" pitchFamily="34" charset="-128"/>
              </a:rPr>
              <a:t>Multi-stage pipeline of packet processing</a:t>
            </a:r>
          </a:p>
          <a:p>
            <a:r>
              <a:rPr lang="en-US" smtClean="0">
                <a:ea typeface="ＭＳ Ｐゴシック" pitchFamily="34" charset="-128"/>
              </a:rPr>
              <a:t>Offload some control-plane functionality (?)</a:t>
            </a:r>
          </a:p>
        </p:txBody>
      </p:sp>
      <p:sp>
        <p:nvSpPr>
          <p:cNvPr id="5018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CC13C60-E944-4D06-AD9E-81BAF586D69C}" type="slidenum">
              <a:rPr lang="en-US"/>
              <a:pPr/>
              <a:t>56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00200" y="4419600"/>
            <a:ext cx="1447800" cy="1143000"/>
          </a:xfrm>
          <a:prstGeom prst="rect">
            <a:avLst/>
          </a:prstGeom>
          <a:solidFill>
            <a:srgbClr val="0000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86200" y="4419600"/>
            <a:ext cx="1447800" cy="1143000"/>
          </a:xfrm>
          <a:prstGeom prst="rect">
            <a:avLst/>
          </a:prstGeom>
          <a:solidFill>
            <a:srgbClr val="0000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2200" y="4419600"/>
            <a:ext cx="1447800" cy="1143000"/>
          </a:xfrm>
          <a:prstGeom prst="rect">
            <a:avLst/>
          </a:prstGeom>
          <a:solidFill>
            <a:srgbClr val="0000FF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914400" y="5029200"/>
            <a:ext cx="685800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>
            <a:off x="3048000" y="5029200"/>
            <a:ext cx="838200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>
            <a:off x="7620000" y="5029200"/>
            <a:ext cx="838200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>
            <a:off x="5334000" y="5029200"/>
            <a:ext cx="838200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0189" name="TextBox 20"/>
          <p:cNvSpPr txBox="1">
            <a:spLocks noChangeArrowheads="1"/>
          </p:cNvSpPr>
          <p:nvPr/>
        </p:nvSpPr>
        <p:spPr bwMode="auto">
          <a:xfrm>
            <a:off x="1752600" y="4648200"/>
            <a:ext cx="1082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access</a:t>
            </a:r>
          </a:p>
          <a:p>
            <a:r>
              <a:rPr lang="en-US">
                <a:solidFill>
                  <a:srgbClr val="FFFFFF"/>
                </a:solidFill>
              </a:rPr>
              <a:t>control</a:t>
            </a:r>
          </a:p>
        </p:txBody>
      </p:sp>
      <p:sp>
        <p:nvSpPr>
          <p:cNvPr id="50190" name="TextBox 21"/>
          <p:cNvSpPr txBox="1">
            <a:spLocks noChangeArrowheads="1"/>
          </p:cNvSpPr>
          <p:nvPr/>
        </p:nvSpPr>
        <p:spPr bwMode="auto">
          <a:xfrm>
            <a:off x="4038600" y="4648200"/>
            <a:ext cx="11112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MAC</a:t>
            </a:r>
          </a:p>
          <a:p>
            <a:r>
              <a:rPr lang="en-US">
                <a:solidFill>
                  <a:srgbClr val="FFFFFF"/>
                </a:solidFill>
              </a:rPr>
              <a:t>look-up</a:t>
            </a:r>
          </a:p>
        </p:txBody>
      </p:sp>
      <p:sp>
        <p:nvSpPr>
          <p:cNvPr id="50191" name="TextBox 22"/>
          <p:cNvSpPr txBox="1">
            <a:spLocks noChangeArrowheads="1"/>
          </p:cNvSpPr>
          <p:nvPr/>
        </p:nvSpPr>
        <p:spPr bwMode="auto">
          <a:xfrm>
            <a:off x="6324600" y="4648200"/>
            <a:ext cx="11112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IP</a:t>
            </a:r>
          </a:p>
          <a:p>
            <a:r>
              <a:rPr lang="en-US">
                <a:solidFill>
                  <a:srgbClr val="FFFFFF"/>
                </a:solidFill>
              </a:rPr>
              <a:t>look-up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Controller Delay and Overhead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Controller is much slower the the switch</a:t>
            </a:r>
          </a:p>
          <a:p>
            <a:r>
              <a:rPr lang="en-US" smtClean="0">
                <a:ea typeface="ＭＳ Ｐゴシック" pitchFamily="34" charset="-128"/>
              </a:rPr>
              <a:t>Processing packets leads to delay and overhead</a:t>
            </a:r>
          </a:p>
          <a:p>
            <a:r>
              <a:rPr lang="en-US" smtClean="0">
                <a:ea typeface="ＭＳ Ｐゴシック" pitchFamily="34" charset="-128"/>
              </a:rPr>
              <a:t>Need to keep most packets in the “fast path”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FB7715F-2944-4B50-AF8A-533699836964}" type="slidenum">
              <a:rPr lang="en-US"/>
              <a:pPr/>
              <a:t>57</a:t>
            </a:fld>
            <a:endParaRPr lang="en-US"/>
          </a:p>
        </p:txBody>
      </p:sp>
      <p:pic>
        <p:nvPicPr>
          <p:cNvPr id="51205" name="Picture 6" descr="switch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5638800"/>
            <a:ext cx="106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7" descr="switch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5638800"/>
            <a:ext cx="106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8" descr="switch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5638800"/>
            <a:ext cx="106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208" name="Straight Connector 10"/>
          <p:cNvCxnSpPr>
            <a:cxnSpLocks noChangeShapeType="1"/>
          </p:cNvCxnSpPr>
          <p:nvPr/>
        </p:nvCxnSpPr>
        <p:spPr bwMode="auto">
          <a:xfrm>
            <a:off x="1066800" y="5791200"/>
            <a:ext cx="1295400" cy="15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51209" name="Straight Connector 11"/>
          <p:cNvCxnSpPr>
            <a:cxnSpLocks noChangeShapeType="1"/>
          </p:cNvCxnSpPr>
          <p:nvPr/>
        </p:nvCxnSpPr>
        <p:spPr bwMode="auto">
          <a:xfrm>
            <a:off x="3200400" y="5791200"/>
            <a:ext cx="1219200" cy="15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51210" name="Straight Connector 13"/>
          <p:cNvCxnSpPr>
            <a:cxnSpLocks noChangeShapeType="1"/>
          </p:cNvCxnSpPr>
          <p:nvPr/>
        </p:nvCxnSpPr>
        <p:spPr bwMode="auto">
          <a:xfrm>
            <a:off x="5257800" y="5791200"/>
            <a:ext cx="1219200" cy="15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51211" name="Straight Connector 14"/>
          <p:cNvCxnSpPr>
            <a:cxnSpLocks noChangeShapeType="1"/>
          </p:cNvCxnSpPr>
          <p:nvPr/>
        </p:nvCxnSpPr>
        <p:spPr bwMode="auto">
          <a:xfrm>
            <a:off x="7315200" y="5791200"/>
            <a:ext cx="762000" cy="15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</p:cxnSp>
      <p:sp>
        <p:nvSpPr>
          <p:cNvPr id="51212" name="Rectangle 18"/>
          <p:cNvSpPr>
            <a:spLocks noChangeArrowheads="1"/>
          </p:cNvSpPr>
          <p:nvPr/>
        </p:nvSpPr>
        <p:spPr bwMode="auto">
          <a:xfrm>
            <a:off x="1524000" y="5410200"/>
            <a:ext cx="304800" cy="228600"/>
          </a:xfrm>
          <a:prstGeom prst="rect">
            <a:avLst/>
          </a:prstGeom>
          <a:solidFill>
            <a:srgbClr val="660066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3" name="Rectangle 19"/>
          <p:cNvSpPr>
            <a:spLocks noChangeArrowheads="1"/>
          </p:cNvSpPr>
          <p:nvPr/>
        </p:nvSpPr>
        <p:spPr bwMode="auto">
          <a:xfrm>
            <a:off x="1981200" y="5410200"/>
            <a:ext cx="304800" cy="228600"/>
          </a:xfrm>
          <a:prstGeom prst="rect">
            <a:avLst/>
          </a:prstGeom>
          <a:solidFill>
            <a:srgbClr val="660066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Rectangle 21"/>
          <p:cNvSpPr>
            <a:spLocks noChangeArrowheads="1"/>
          </p:cNvSpPr>
          <p:nvPr/>
        </p:nvSpPr>
        <p:spPr bwMode="auto">
          <a:xfrm>
            <a:off x="1066800" y="5410200"/>
            <a:ext cx="304800" cy="228600"/>
          </a:xfrm>
          <a:prstGeom prst="rect">
            <a:avLst/>
          </a:prstGeom>
          <a:solidFill>
            <a:srgbClr val="660066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TextBox 22"/>
          <p:cNvSpPr txBox="1">
            <a:spLocks noChangeArrowheads="1"/>
          </p:cNvSpPr>
          <p:nvPr/>
        </p:nvSpPr>
        <p:spPr bwMode="auto">
          <a:xfrm>
            <a:off x="1069975" y="5772150"/>
            <a:ext cx="1139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66"/>
                </a:solidFill>
              </a:rPr>
              <a:t>packets</a:t>
            </a:r>
          </a:p>
        </p:txBody>
      </p:sp>
      <p:sp>
        <p:nvSpPr>
          <p:cNvPr id="51216" name="Rounded Rectangle 18"/>
          <p:cNvSpPr>
            <a:spLocks noChangeArrowheads="1"/>
          </p:cNvSpPr>
          <p:nvPr/>
        </p:nvSpPr>
        <p:spPr bwMode="auto">
          <a:xfrm>
            <a:off x="4267200" y="34290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1217" name="Straight Arrow Connector 16"/>
          <p:cNvCxnSpPr>
            <a:cxnSpLocks noChangeShapeType="1"/>
            <a:endCxn id="51216" idx="1"/>
          </p:cNvCxnSpPr>
          <p:nvPr/>
        </p:nvCxnSpPr>
        <p:spPr bwMode="auto">
          <a:xfrm rot="5400000" flipH="1" flipV="1">
            <a:off x="2647950" y="4019550"/>
            <a:ext cx="1714500" cy="15240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51218" name="Straight Arrow Connector 17"/>
          <p:cNvCxnSpPr>
            <a:cxnSpLocks noChangeShapeType="1"/>
          </p:cNvCxnSpPr>
          <p:nvPr/>
        </p:nvCxnSpPr>
        <p:spPr bwMode="auto">
          <a:xfrm rot="5400000">
            <a:off x="3200400" y="4419600"/>
            <a:ext cx="1295400" cy="1295400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51219" name="Rectangle 19"/>
          <p:cNvSpPr>
            <a:spLocks noChangeArrowheads="1"/>
          </p:cNvSpPr>
          <p:nvPr/>
        </p:nvSpPr>
        <p:spPr bwMode="auto">
          <a:xfrm>
            <a:off x="2971800" y="4648200"/>
            <a:ext cx="304800" cy="228600"/>
          </a:xfrm>
          <a:prstGeom prst="rect">
            <a:avLst/>
          </a:prstGeom>
          <a:solidFill>
            <a:srgbClr val="660066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1220" name="Straight Arrow Connector 19"/>
          <p:cNvCxnSpPr>
            <a:cxnSpLocks noChangeShapeType="1"/>
            <a:stCxn id="51216" idx="2"/>
          </p:cNvCxnSpPr>
          <p:nvPr/>
        </p:nvCxnSpPr>
        <p:spPr bwMode="auto">
          <a:xfrm rot="16200000" flipH="1">
            <a:off x="4171950" y="5010150"/>
            <a:ext cx="1219200" cy="38100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51221" name="Straight Arrow Connector 20"/>
          <p:cNvCxnSpPr>
            <a:cxnSpLocks noChangeShapeType="1"/>
          </p:cNvCxnSpPr>
          <p:nvPr/>
        </p:nvCxnSpPr>
        <p:spPr bwMode="auto">
          <a:xfrm>
            <a:off x="5029200" y="4419600"/>
            <a:ext cx="1828800" cy="1219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51222" name="TextBox 21"/>
          <p:cNvSpPr txBox="1">
            <a:spLocks noChangeArrowheads="1"/>
          </p:cNvSpPr>
          <p:nvPr/>
        </p:nvSpPr>
        <p:spPr bwMode="auto">
          <a:xfrm>
            <a:off x="-1858963" y="1716088"/>
            <a:ext cx="184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Distributed Controller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C32F7FF-CA9F-4AA7-AE21-21E4B0CDA9A4}" type="slidenum">
              <a:rPr lang="en-US"/>
              <a:pPr/>
              <a:t>58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2400" y="1371600"/>
            <a:ext cx="2620963" cy="2286000"/>
            <a:chOff x="1542755" y="1543110"/>
            <a:chExt cx="2620962" cy="2286000"/>
          </a:xfrm>
        </p:grpSpPr>
        <p:sp>
          <p:nvSpPr>
            <p:cNvPr id="6" name="Rounded Rectangle 5"/>
            <p:cNvSpPr/>
            <p:nvPr/>
          </p:nvSpPr>
          <p:spPr>
            <a:xfrm>
              <a:off x="1770647" y="3143310"/>
              <a:ext cx="2115553" cy="416311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  <a:latin typeface="+mj-lt"/>
                </a:rPr>
                <a:t>Network OS</a:t>
              </a:r>
            </a:p>
          </p:txBody>
        </p:sp>
        <p:sp>
          <p:nvSpPr>
            <p:cNvPr id="52256" name="Rounded Rectangle 5"/>
            <p:cNvSpPr>
              <a:spLocks noChangeArrowheads="1"/>
            </p:cNvSpPr>
            <p:nvPr/>
          </p:nvSpPr>
          <p:spPr bwMode="auto">
            <a:xfrm>
              <a:off x="1923755" y="1771710"/>
              <a:ext cx="1733845" cy="1295400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7" name="TextBox 8"/>
            <p:cNvSpPr txBox="1">
              <a:spLocks noChangeArrowheads="1"/>
            </p:cNvSpPr>
            <p:nvPr/>
          </p:nvSpPr>
          <p:spPr bwMode="auto">
            <a:xfrm>
              <a:off x="1981200" y="2035314"/>
              <a:ext cx="1600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Controller Application</a:t>
              </a:r>
            </a:p>
          </p:txBody>
        </p:sp>
        <p:sp>
          <p:nvSpPr>
            <p:cNvPr id="52258" name="Rounded Rectangle 13"/>
            <p:cNvSpPr>
              <a:spLocks noChangeArrowheads="1"/>
            </p:cNvSpPr>
            <p:nvPr/>
          </p:nvSpPr>
          <p:spPr bwMode="auto">
            <a:xfrm>
              <a:off x="1542755" y="1543110"/>
              <a:ext cx="2620962" cy="22860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294438" y="1371600"/>
            <a:ext cx="2620962" cy="2286000"/>
            <a:chOff x="1542755" y="1543110"/>
            <a:chExt cx="2620962" cy="2286000"/>
          </a:xfrm>
        </p:grpSpPr>
        <p:sp>
          <p:nvSpPr>
            <p:cNvPr id="11" name="Rounded Rectangle 10"/>
            <p:cNvSpPr/>
            <p:nvPr/>
          </p:nvSpPr>
          <p:spPr>
            <a:xfrm>
              <a:off x="1770647" y="3143310"/>
              <a:ext cx="2115553" cy="416311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  <a:latin typeface="+mj-lt"/>
                </a:rPr>
                <a:t>Network OS</a:t>
              </a:r>
            </a:p>
          </p:txBody>
        </p:sp>
        <p:sp>
          <p:nvSpPr>
            <p:cNvPr id="52250" name="Rounded Rectangle 5"/>
            <p:cNvSpPr>
              <a:spLocks noChangeArrowheads="1"/>
            </p:cNvSpPr>
            <p:nvPr/>
          </p:nvSpPr>
          <p:spPr bwMode="auto">
            <a:xfrm>
              <a:off x="1923755" y="1771710"/>
              <a:ext cx="1733845" cy="1295400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1" name="TextBox 8"/>
            <p:cNvSpPr txBox="1">
              <a:spLocks noChangeArrowheads="1"/>
            </p:cNvSpPr>
            <p:nvPr/>
          </p:nvSpPr>
          <p:spPr bwMode="auto">
            <a:xfrm>
              <a:off x="1981200" y="2035314"/>
              <a:ext cx="1600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Controller Application</a:t>
              </a:r>
            </a:p>
          </p:txBody>
        </p:sp>
        <p:sp>
          <p:nvSpPr>
            <p:cNvPr id="52252" name="Rounded Rectangle 13"/>
            <p:cNvSpPr>
              <a:spLocks noChangeArrowheads="1"/>
            </p:cNvSpPr>
            <p:nvPr/>
          </p:nvSpPr>
          <p:spPr bwMode="auto">
            <a:xfrm>
              <a:off x="1542755" y="1543110"/>
              <a:ext cx="2620962" cy="22860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2230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0" y="5108575"/>
            <a:ext cx="12954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loud 15"/>
          <p:cNvSpPr>
            <a:spLocks noChangeArrowheads="1"/>
          </p:cNvSpPr>
          <p:nvPr/>
        </p:nvSpPr>
        <p:spPr bwMode="auto">
          <a:xfrm>
            <a:off x="1676400" y="3965575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52232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4029075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5553075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4562475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 flipV="1">
            <a:off x="2578100" y="4333875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>
            <a:off x="2578100" y="5000625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2" name="Straight Connector 21"/>
          <p:cNvCxnSpPr>
            <a:cxnSpLocks noChangeShapeType="1"/>
          </p:cNvCxnSpPr>
          <p:nvPr/>
        </p:nvCxnSpPr>
        <p:spPr bwMode="auto">
          <a:xfrm>
            <a:off x="4267200" y="4486275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3" name="Straight Connector 22"/>
          <p:cNvCxnSpPr>
            <a:cxnSpLocks noChangeShapeType="1"/>
          </p:cNvCxnSpPr>
          <p:nvPr/>
        </p:nvCxnSpPr>
        <p:spPr bwMode="auto">
          <a:xfrm>
            <a:off x="4483100" y="4238625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 flipV="1">
            <a:off x="5321300" y="4943475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52240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867275"/>
            <a:ext cx="9779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41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5260975"/>
            <a:ext cx="762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1219200" y="5260975"/>
            <a:ext cx="8382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 rot="16200000" flipH="1">
            <a:off x="6772275" y="5346700"/>
            <a:ext cx="1466850" cy="685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9" name="Straight Arrow Connector 28"/>
          <p:cNvCxnSpPr>
            <a:cxnSpLocks noChangeShapeType="1"/>
            <a:endCxn id="0" idx="1"/>
          </p:cNvCxnSpPr>
          <p:nvPr/>
        </p:nvCxnSpPr>
        <p:spPr bwMode="auto">
          <a:xfrm flipV="1">
            <a:off x="2514600" y="3179763"/>
            <a:ext cx="4008438" cy="20637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 type="arrow" w="lg" len="lg"/>
            <a:tailEnd type="arrow" w="lg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2245" name="TextBox 29"/>
          <p:cNvSpPr txBox="1">
            <a:spLocks noChangeArrowheads="1"/>
          </p:cNvSpPr>
          <p:nvPr/>
        </p:nvSpPr>
        <p:spPr bwMode="auto">
          <a:xfrm>
            <a:off x="3276600" y="1447800"/>
            <a:ext cx="23352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For scalability and reliability</a:t>
            </a:r>
          </a:p>
        </p:txBody>
      </p:sp>
      <p:sp>
        <p:nvSpPr>
          <p:cNvPr id="52246" name="TextBox 30"/>
          <p:cNvSpPr txBox="1">
            <a:spLocks noChangeArrowheads="1"/>
          </p:cNvSpPr>
          <p:nvPr/>
        </p:nvSpPr>
        <p:spPr bwMode="auto">
          <a:xfrm>
            <a:off x="2743200" y="2647950"/>
            <a:ext cx="35480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Partition and replicate state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Testing and Debugging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OpenFlow makes programming possible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Network-wide view at controller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Direct control over data plane</a:t>
            </a:r>
          </a:p>
          <a:p>
            <a:r>
              <a:rPr lang="en-US" smtClean="0">
                <a:ea typeface="ＭＳ Ｐゴシック" pitchFamily="34" charset="-128"/>
              </a:rPr>
              <a:t>Plenty of room for bugs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Still a complex, distributed system</a:t>
            </a:r>
          </a:p>
          <a:p>
            <a:r>
              <a:rPr lang="en-US" smtClean="0">
                <a:ea typeface="ＭＳ Ｐゴシック" pitchFamily="34" charset="-128"/>
              </a:rPr>
              <a:t>Need for testing techniques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Controller applications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Controller and switches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Rules installed in the switches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6FD9EC3-64AF-43FB-BB75-5CC6C845ECB2}" type="slidenum">
              <a:rPr lang="en-US"/>
              <a:pPr/>
              <a:t>59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SDN is a new approach to networking</a:t>
            </a:r>
          </a:p>
          <a:p>
            <a:pPr lvl="1"/>
            <a:r>
              <a:rPr lang="en-US" dirty="0" smtClean="0"/>
              <a:t>Not about “architecture”: IP, TCP, etc.</a:t>
            </a:r>
          </a:p>
          <a:p>
            <a:pPr lvl="1"/>
            <a:r>
              <a:rPr lang="en-US" dirty="0" smtClean="0"/>
              <a:t>But about design of network control (routing, TE,…)</a:t>
            </a:r>
          </a:p>
          <a:p>
            <a:pPr lvl="4"/>
            <a:endParaRPr lang="en-US" dirty="0"/>
          </a:p>
          <a:p>
            <a:r>
              <a:rPr lang="en-US" dirty="0" smtClean="0"/>
              <a:t>Full Disclosure: SDN invented by </a:t>
            </a:r>
            <a:r>
              <a:rPr lang="en-US" dirty="0" err="1" smtClean="0"/>
              <a:t>Nicira</a:t>
            </a:r>
            <a:r>
              <a:rPr lang="en-US" dirty="0" smtClean="0"/>
              <a:t> Networks</a:t>
            </a:r>
          </a:p>
          <a:p>
            <a:pPr lvl="1"/>
            <a:r>
              <a:rPr lang="en-US" dirty="0" smtClean="0"/>
              <a:t>Based on earlier work at Stanford, UCB, Princeton, CMU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But this is </a:t>
            </a:r>
            <a:r>
              <a:rPr lang="en-US" b="1" i="1" dirty="0" smtClean="0"/>
              <a:t>not</a:t>
            </a:r>
            <a:r>
              <a:rPr lang="en-US" dirty="0" smtClean="0"/>
              <a:t> a sales pitch for </a:t>
            </a:r>
            <a:r>
              <a:rPr lang="en-US" dirty="0" err="1" smtClean="0"/>
              <a:t>Nicira</a:t>
            </a:r>
            <a:endParaRPr lang="en-US" dirty="0" smtClean="0"/>
          </a:p>
          <a:p>
            <a:pPr lvl="1"/>
            <a:r>
              <a:rPr lang="en-US" dirty="0" err="1" smtClean="0"/>
              <a:t>Nicira</a:t>
            </a:r>
            <a:r>
              <a:rPr lang="en-US" dirty="0" smtClean="0"/>
              <a:t> sells products that happen to use SDN internally</a:t>
            </a:r>
          </a:p>
          <a:p>
            <a:pPr lvl="1"/>
            <a:r>
              <a:rPr lang="en-US" dirty="0" smtClean="0"/>
              <a:t>It does not sell SDN, nor market itself as an SDN company</a:t>
            </a:r>
          </a:p>
          <a:p>
            <a:pPr lvl="6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A0A2D-594B-8E49-B425-D639F4F9ACCA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02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Programming Abstractions</a:t>
            </a:r>
          </a:p>
        </p:txBody>
      </p:sp>
      <p:sp>
        <p:nvSpPr>
          <p:cNvPr id="5427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Controller APIs are low-level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Thin veneer on the underlying hardware</a:t>
            </a:r>
          </a:p>
          <a:p>
            <a:r>
              <a:rPr lang="en-US" smtClean="0">
                <a:ea typeface="ＭＳ Ｐゴシック" pitchFamily="34" charset="-128"/>
              </a:rPr>
              <a:t>Need better languages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Composition of modules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Managing concurrency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Querying network state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Network-wide abstractions</a:t>
            </a:r>
          </a:p>
          <a:p>
            <a:r>
              <a:rPr lang="en-US" smtClean="0">
                <a:ea typeface="ＭＳ Ｐゴシック" pitchFamily="34" charset="-128"/>
              </a:rPr>
              <a:t>Ongoing at Princeton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http://www.frenetic-lang.org/</a:t>
            </a:r>
          </a:p>
        </p:txBody>
      </p:sp>
      <p:sp>
        <p:nvSpPr>
          <p:cNvPr id="54276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-603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086B4A32-53CB-496B-A14E-90D43ED8D39F}" type="slidenum">
              <a:rPr lang="en-US"/>
              <a:pPr/>
              <a:t>60</a:t>
            </a:fld>
            <a:endParaRPr lang="en-US"/>
          </a:p>
        </p:txBody>
      </p:sp>
      <p:pic>
        <p:nvPicPr>
          <p:cNvPr id="54277" name="Picture 6" descr="ofarch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967038"/>
            <a:ext cx="3683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6307138" y="2509838"/>
            <a:ext cx="1465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Myriad Pro" charset="0"/>
              </a:rPr>
              <a:t>Controller</a:t>
            </a:r>
          </a:p>
        </p:txBody>
      </p:sp>
      <p:sp>
        <p:nvSpPr>
          <p:cNvPr id="54279" name="TextBox 11"/>
          <p:cNvSpPr txBox="1">
            <a:spLocks noChangeArrowheads="1"/>
          </p:cNvSpPr>
          <p:nvPr/>
        </p:nvSpPr>
        <p:spPr bwMode="auto">
          <a:xfrm>
            <a:off x="6373813" y="5329238"/>
            <a:ext cx="13223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1002B"/>
                </a:solidFill>
                <a:latin typeface="Myriad Pro" charset="0"/>
              </a:rPr>
              <a:t>Switches</a:t>
            </a:r>
            <a:endParaRPr lang="en-US" sz="2800">
              <a:solidFill>
                <a:srgbClr val="01002B"/>
              </a:solidFill>
              <a:latin typeface="Myriad Pro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990600"/>
          </a:xfrm>
        </p:spPr>
        <p:txBody>
          <a:bodyPr/>
          <a:lstStyle/>
          <a:p>
            <a:r>
              <a:rPr lang="en-US" dirty="0" smtClean="0"/>
              <a:t>Final Words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of networking lies in finding right abstractions</a:t>
            </a:r>
          </a:p>
          <a:p>
            <a:pPr>
              <a:buNone/>
            </a:pPr>
            <a:r>
              <a:rPr lang="en-US" dirty="0" smtClean="0"/>
              <a:t>	- The era of “a new protocol per problem” is over</a:t>
            </a:r>
          </a:p>
          <a:p>
            <a:r>
              <a:rPr lang="en-US" dirty="0" smtClean="0"/>
              <a:t>Takes years to internalize and evaluate abstractions</a:t>
            </a:r>
          </a:p>
          <a:p>
            <a:pPr>
              <a:buNone/>
            </a:pPr>
            <a:r>
              <a:rPr lang="en-US" dirty="0" smtClean="0"/>
              <a:t>	-</a:t>
            </a:r>
            <a:r>
              <a:rPr lang="en-US" b="1" dirty="0" smtClean="0"/>
              <a:t>Even longer to adjust to software-oriented culture</a:t>
            </a:r>
          </a:p>
          <a:p>
            <a:r>
              <a:rPr lang="en-US" dirty="0" smtClean="0"/>
              <a:t>We are in the early stages of an intellectual voyage</a:t>
            </a:r>
          </a:p>
          <a:p>
            <a:r>
              <a:rPr lang="en-US" dirty="0" smtClean="0"/>
              <a:t>We should keep our minds open while charting our course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SDN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Networking Foundation is standards body</a:t>
            </a:r>
          </a:p>
          <a:p>
            <a:pPr lvl="1"/>
            <a:r>
              <a:rPr lang="en-US" dirty="0"/>
              <a:t>SDN </a:t>
            </a:r>
            <a:r>
              <a:rPr lang="en-US" dirty="0" smtClean="0"/>
              <a:t>endorsed </a:t>
            </a:r>
            <a:r>
              <a:rPr lang="en-US" dirty="0"/>
              <a:t>by 49 companies</a:t>
            </a:r>
          </a:p>
          <a:p>
            <a:pPr lvl="1"/>
            <a:r>
              <a:rPr lang="en-US" dirty="0"/>
              <a:t>Almost everyone who matters….</a:t>
            </a:r>
            <a:r>
              <a:rPr lang="en-US" dirty="0" smtClean="0"/>
              <a:t>.</a:t>
            </a:r>
          </a:p>
          <a:p>
            <a:pPr lvl="3"/>
            <a:endParaRPr lang="en-US" i="1" dirty="0"/>
          </a:p>
          <a:p>
            <a:r>
              <a:rPr lang="en-US" dirty="0" smtClean="0"/>
              <a:t>A few products on market, many more coming</a:t>
            </a:r>
          </a:p>
          <a:p>
            <a:pPr lvl="1"/>
            <a:r>
              <a:rPr lang="en-US" dirty="0" smtClean="0"/>
              <a:t>Some large companies using SDN internally</a:t>
            </a:r>
          </a:p>
          <a:p>
            <a:pPr lvl="3"/>
            <a:endParaRPr lang="en-US" dirty="0"/>
          </a:p>
          <a:p>
            <a:r>
              <a:rPr lang="en-US" b="1" dirty="0" smtClean="0"/>
              <a:t>SDN has won the war of words, the real battle over customer adoption is just beginning…</a:t>
            </a:r>
            <a:r>
              <a:rPr lang="en-US" b="1" i="1" dirty="0" smtClean="0"/>
              <a:t>.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A0A2D-594B-8E49-B425-D639F4F9ACCA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475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Key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Data Plane</a:t>
            </a:r>
            <a:r>
              <a:rPr lang="en-US" dirty="0" smtClean="0"/>
              <a:t>: processing and delivery of packets</a:t>
            </a:r>
          </a:p>
          <a:p>
            <a:pPr lvl="1"/>
            <a:r>
              <a:rPr lang="en-US" dirty="0" smtClean="0"/>
              <a:t>Based on state in routers and endpoints</a:t>
            </a:r>
          </a:p>
          <a:p>
            <a:pPr lvl="1"/>
            <a:r>
              <a:rPr lang="en-US" dirty="0" smtClean="0"/>
              <a:t>E.g., IP, TCP, Ethernet, etc.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ast timescales (per-packet)</a:t>
            </a:r>
          </a:p>
          <a:p>
            <a:pPr lvl="1"/>
            <a:endParaRPr lang="en-US" dirty="0"/>
          </a:p>
          <a:p>
            <a:r>
              <a:rPr lang="en-US" b="1" dirty="0" smtClean="0"/>
              <a:t>Control Plane</a:t>
            </a:r>
            <a:r>
              <a:rPr lang="en-US" dirty="0" smtClean="0"/>
              <a:t>: establishing the state in routers</a:t>
            </a:r>
          </a:p>
          <a:p>
            <a:pPr lvl="1"/>
            <a:r>
              <a:rPr lang="en-US" dirty="0" smtClean="0"/>
              <a:t>Determines how and where packets are forwarded</a:t>
            </a:r>
          </a:p>
          <a:p>
            <a:pPr lvl="1"/>
            <a:r>
              <a:rPr lang="en-US" dirty="0" smtClean="0"/>
              <a:t>Routing, traffic engineering, firewall state, …</a:t>
            </a:r>
          </a:p>
          <a:p>
            <a:pPr lvl="1"/>
            <a:r>
              <a:rPr lang="en-US" dirty="0" smtClean="0"/>
              <a:t>Slow time-scales (per control event)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A0A2D-594B-8E49-B425-D639F4F9ACCA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34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66800"/>
            <a:ext cx="9144000" cy="2336800"/>
          </a:xfrm>
        </p:spPr>
        <p:txBody>
          <a:bodyPr/>
          <a:lstStyle/>
          <a:p>
            <a:r>
              <a:rPr lang="en-US" dirty="0" smtClean="0"/>
              <a:t>The Future of Networking,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a</a:t>
            </a:r>
            <a:r>
              <a:rPr lang="en-US" dirty="0" smtClean="0"/>
              <a:t>nd the Past of Protocols</a:t>
            </a:r>
            <a:br>
              <a:rPr lang="en-US" dirty="0" smtClean="0"/>
            </a:br>
            <a:endParaRPr lang="en-US" sz="3200" b="0" i="1" dirty="0">
              <a:solidFill>
                <a:srgbClr val="008000"/>
              </a:solidFill>
              <a:latin typeface="+mn-lt"/>
              <a:ea typeface="ヒラギノ角ゴ Pro W3" charset="-128"/>
              <a:cs typeface="ヒラギノ角ゴ Pro W3" pitchFamily="-65" charset="-128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733800"/>
            <a:ext cx="9144000" cy="1752600"/>
          </a:xfrm>
        </p:spPr>
        <p:txBody>
          <a:bodyPr/>
          <a:lstStyle/>
          <a:p>
            <a:endParaRPr lang="en-US" sz="3200" dirty="0" smtClean="0"/>
          </a:p>
          <a:p>
            <a:r>
              <a:rPr lang="en-US" sz="3200" dirty="0" smtClean="0"/>
              <a:t>Scott </a:t>
            </a:r>
            <a:r>
              <a:rPr lang="en-US" sz="3200" dirty="0" err="1" smtClean="0"/>
              <a:t>Shenker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xmlns="" val="103153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ich">
  <a:themeElements>
    <a:clrScheme name="Custom 1">
      <a:dk1>
        <a:srgbClr val="000000"/>
      </a:dk1>
      <a:lt1>
        <a:srgbClr val="FFFFFF"/>
      </a:lt1>
      <a:dk2>
        <a:srgbClr val="114FFB"/>
      </a:dk2>
      <a:lt2>
        <a:srgbClr val="CECECE"/>
      </a:lt2>
      <a:accent1>
        <a:srgbClr val="FC0128"/>
      </a:accent1>
      <a:accent2>
        <a:srgbClr val="3365FB"/>
      </a:accent2>
      <a:accent3>
        <a:srgbClr val="FFFFFF"/>
      </a:accent3>
      <a:accent4>
        <a:srgbClr val="000000"/>
      </a:accent4>
      <a:accent5>
        <a:srgbClr val="14600C"/>
      </a:accent5>
      <a:accent6>
        <a:srgbClr val="2D5BE3"/>
      </a:accent6>
      <a:hlink>
        <a:srgbClr val="FE9B03"/>
      </a:hlink>
      <a:folHlink>
        <a:srgbClr val="D93192"/>
      </a:folHlink>
    </a:clrScheme>
    <a:fontScheme name="um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33" charset="0"/>
            <a:ea typeface="ＭＳ Ｐゴシック" pitchFamily="33" charset="-128"/>
            <a:cs typeface="ＭＳ Ｐゴシック" pitchFamily="3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33" charset="0"/>
            <a:ea typeface="ＭＳ Ｐゴシック" pitchFamily="33" charset="-128"/>
            <a:cs typeface="ＭＳ Ｐゴシック" pitchFamily="33" charset="-128"/>
          </a:defRPr>
        </a:defPPr>
      </a:lstStyle>
    </a:lnDef>
  </a:objectDefaults>
  <a:extraClrSchemeLst>
    <a:extraClrScheme>
      <a:clrScheme name="umic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ich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ich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ich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ich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ich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ich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s426">
  <a:themeElements>
    <a:clrScheme name="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47A00"/>
      </a:accent1>
      <a:accent2>
        <a:srgbClr val="000066"/>
      </a:accent2>
      <a:accent3>
        <a:srgbClr val="FFFFFF"/>
      </a:accent3>
      <a:accent4>
        <a:srgbClr val="000000"/>
      </a:accent4>
      <a:accent5>
        <a:srgbClr val="F8BEAA"/>
      </a:accent5>
      <a:accent6>
        <a:srgbClr val="00005C"/>
      </a:accent6>
      <a:hlink>
        <a:srgbClr val="A50021"/>
      </a:hlink>
      <a:folHlink>
        <a:srgbClr val="008000"/>
      </a:folHlink>
    </a:clrScheme>
    <a:fontScheme name="cs426">
      <a:majorFont>
        <a:latin typeface="Helvetica"/>
        <a:ea typeface=""/>
        <a:cs typeface="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urier New" charset="0"/>
          </a:defRPr>
        </a:defPPr>
      </a:lstStyle>
    </a:lnDef>
  </a:objectDefaults>
  <a:extraClrSchemeLst>
    <a:extraClrScheme>
      <a:clrScheme name="cs42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426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426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426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42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42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42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57436</TotalTime>
  <Words>2568</Words>
  <Application>Microsoft Office PowerPoint</Application>
  <PresentationFormat>On-screen Show (4:3)</PresentationFormat>
  <Paragraphs>657</Paragraphs>
  <Slides>61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umich</vt:lpstr>
      <vt:lpstr>cs426</vt:lpstr>
      <vt:lpstr> Software-Defined Networking (SDN)</vt:lpstr>
      <vt:lpstr>The Internet: A Remarkable Story</vt:lpstr>
      <vt:lpstr>The Internet: A Remarkable Story</vt:lpstr>
      <vt:lpstr>Inside the ‘Net: A Different Story…</vt:lpstr>
      <vt:lpstr>Networks are Hard to Manage</vt:lpstr>
      <vt:lpstr>Slide 6</vt:lpstr>
      <vt:lpstr>Status of SDN</vt:lpstr>
      <vt:lpstr>Two Key Definitions</vt:lpstr>
      <vt:lpstr>The Future of Networking,  and the Past of Protocols </vt:lpstr>
      <vt:lpstr>Key to Internet Success: Layers</vt:lpstr>
      <vt:lpstr>Why Is Layering So Important?</vt:lpstr>
      <vt:lpstr>Built an Artifact, Not a Discipline</vt:lpstr>
      <vt:lpstr>Why Does Networking Lag Behind?</vt:lpstr>
      <vt:lpstr>Infrastructure Still Works!</vt:lpstr>
      <vt:lpstr>simplicity vs Complexity</vt:lpstr>
      <vt:lpstr>What Is the point?</vt:lpstr>
      <vt:lpstr>A Better Example: Programming</vt:lpstr>
      <vt:lpstr>“The Power of Abstraction”</vt:lpstr>
      <vt:lpstr>Layers are Great Abstractions</vt:lpstr>
      <vt:lpstr>The Network Control Problem</vt:lpstr>
      <vt:lpstr>Programming Analogy</vt:lpstr>
      <vt:lpstr>From Requirements to Abstractions</vt:lpstr>
      <vt:lpstr>My Entire Talk in One Sentence</vt:lpstr>
      <vt:lpstr>1. Distributed State Abstraction</vt:lpstr>
      <vt:lpstr>Traditional Computer Networks</vt:lpstr>
      <vt:lpstr>Traditional Computer Networks</vt:lpstr>
      <vt:lpstr>Traditional Computer Networks</vt:lpstr>
      <vt:lpstr>Death to the Control Plane!</vt:lpstr>
      <vt:lpstr>Software Defined Networking (SDN)</vt:lpstr>
      <vt:lpstr>Software Defined Network (SDN)</vt:lpstr>
      <vt:lpstr>Major Change in Paradigm</vt:lpstr>
      <vt:lpstr>2. Specification Abstraction</vt:lpstr>
      <vt:lpstr>Simple Example: Access Control</vt:lpstr>
      <vt:lpstr>Software Defined Network: Take 2</vt:lpstr>
      <vt:lpstr>What Does This Picture Mean?</vt:lpstr>
      <vt:lpstr>Software Defined Network: Take 2</vt:lpstr>
      <vt:lpstr>Two Examples Uses</vt:lpstr>
      <vt:lpstr>3. Forwarding Abstraction</vt:lpstr>
      <vt:lpstr>Does SDN Work?</vt:lpstr>
      <vt:lpstr>SDN: Clean Separation of Concerns</vt:lpstr>
      <vt:lpstr>We Have Achieved Modularity!</vt:lpstr>
      <vt:lpstr>OpenFlow Networks</vt:lpstr>
      <vt:lpstr>Data-Plane: Simple Packet Handling</vt:lpstr>
      <vt:lpstr>Unifies Different Kinds of Boxes</vt:lpstr>
      <vt:lpstr>Controller: Programmability</vt:lpstr>
      <vt:lpstr>Example OpenFlow Applications</vt:lpstr>
      <vt:lpstr>E.g.: Dynamic Access Control</vt:lpstr>
      <vt:lpstr>E.g.: Seamless Mobility/Migration</vt:lpstr>
      <vt:lpstr>E.g.: Server Load Balancing</vt:lpstr>
      <vt:lpstr>E.g.: Network Virtualization</vt:lpstr>
      <vt:lpstr>OpenFlow in the Wild</vt:lpstr>
      <vt:lpstr>A Helpful Analogy</vt:lpstr>
      <vt:lpstr>Mainframes</vt:lpstr>
      <vt:lpstr>Routers/Switches</vt:lpstr>
      <vt:lpstr>Challenges</vt:lpstr>
      <vt:lpstr>Heterogeneous Switches</vt:lpstr>
      <vt:lpstr>Controller Delay and Overhead</vt:lpstr>
      <vt:lpstr>Distributed Controller</vt:lpstr>
      <vt:lpstr>Testing and Debugging</vt:lpstr>
      <vt:lpstr>Programming Abstractions</vt:lpstr>
      <vt:lpstr>Final Words </vt:lpstr>
    </vt:vector>
  </TitlesOfParts>
  <Manager/>
  <Company>Stanford University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Nick McKeown</dc:creator>
  <cp:keywords/>
  <dc:description/>
  <cp:lastModifiedBy>Windows User</cp:lastModifiedBy>
  <cp:revision>1901</cp:revision>
  <cp:lastPrinted>2011-11-01T19:11:50Z</cp:lastPrinted>
  <dcterms:created xsi:type="dcterms:W3CDTF">2010-06-16T02:08:28Z</dcterms:created>
  <dcterms:modified xsi:type="dcterms:W3CDTF">2015-01-24T08:27:06Z</dcterms:modified>
  <cp:category/>
</cp:coreProperties>
</file>